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8" r:id="rId2"/>
    <p:sldId id="339" r:id="rId3"/>
    <p:sldId id="329" r:id="rId4"/>
    <p:sldId id="340" r:id="rId5"/>
    <p:sldId id="341" r:id="rId6"/>
    <p:sldId id="352" r:id="rId7"/>
    <p:sldId id="343" r:id="rId8"/>
    <p:sldId id="359" r:id="rId9"/>
    <p:sldId id="363" r:id="rId10"/>
    <p:sldId id="364" r:id="rId11"/>
    <p:sldId id="365" r:id="rId12"/>
    <p:sldId id="342" r:id="rId13"/>
    <p:sldId id="367" r:id="rId14"/>
    <p:sldId id="368" r:id="rId15"/>
    <p:sldId id="369" r:id="rId16"/>
    <p:sldId id="357" r:id="rId17"/>
    <p:sldId id="370" r:id="rId18"/>
    <p:sldId id="344" r:id="rId19"/>
    <p:sldId id="331" r:id="rId20"/>
    <p:sldId id="345" r:id="rId21"/>
    <p:sldId id="346" r:id="rId22"/>
    <p:sldId id="347" r:id="rId23"/>
    <p:sldId id="366" r:id="rId24"/>
    <p:sldId id="348" r:id="rId25"/>
    <p:sldId id="349" r:id="rId26"/>
    <p:sldId id="358" r:id="rId27"/>
    <p:sldId id="350" r:id="rId28"/>
    <p:sldId id="351" r:id="rId29"/>
    <p:sldId id="338" r:id="rId30"/>
    <p:sldId id="335" r:id="rId31"/>
  </p:sldIdLst>
  <p:sldSz cx="12188825" cy="6858000"/>
  <p:notesSz cx="6858000" cy="9144000"/>
  <p:custDataLst>
    <p:tags r:id="rId34"/>
  </p:custDataLst>
  <p:defaultTextStyle>
    <a:defPPr>
      <a:defRPr lang="en-US"/>
    </a:defPPr>
    <a:lvl1pPr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5pPr>
    <a:lvl6pPr marL="2286000" algn="l" defTabSz="914400" rtl="0" eaLnBrk="1" latinLnBrk="0" hangingPunct="1">
      <a:defRPr kern="1200">
        <a:solidFill>
          <a:schemeClr val="tx1"/>
        </a:solidFill>
        <a:latin typeface="Cambria" panose="02040503050406030204" pitchFamily="18" charset="0"/>
        <a:ea typeface="+mn-ea"/>
        <a:cs typeface="+mn-cs"/>
      </a:defRPr>
    </a:lvl6pPr>
    <a:lvl7pPr marL="2743200" algn="l" defTabSz="914400" rtl="0" eaLnBrk="1" latinLnBrk="0" hangingPunct="1">
      <a:defRPr kern="1200">
        <a:solidFill>
          <a:schemeClr val="tx1"/>
        </a:solidFill>
        <a:latin typeface="Cambria" panose="02040503050406030204" pitchFamily="18" charset="0"/>
        <a:ea typeface="+mn-ea"/>
        <a:cs typeface="+mn-cs"/>
      </a:defRPr>
    </a:lvl7pPr>
    <a:lvl8pPr marL="3200400" algn="l" defTabSz="914400" rtl="0" eaLnBrk="1" latinLnBrk="0" hangingPunct="1">
      <a:defRPr kern="1200">
        <a:solidFill>
          <a:schemeClr val="tx1"/>
        </a:solidFill>
        <a:latin typeface="Cambria" panose="02040503050406030204" pitchFamily="18" charset="0"/>
        <a:ea typeface="+mn-ea"/>
        <a:cs typeface="+mn-cs"/>
      </a:defRPr>
    </a:lvl8pPr>
    <a:lvl9pPr marL="3657600" algn="l" defTabSz="914400" rtl="0" eaLnBrk="1" latinLnBrk="0" hangingPunct="1">
      <a:defRPr kern="1200">
        <a:solidFill>
          <a:schemeClr val="tx1"/>
        </a:solidFill>
        <a:latin typeface="Cambria" panose="020405030504060302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828282"/>
    <a:srgbClr val="6E90FE"/>
    <a:srgbClr val="8086FC"/>
    <a:srgbClr val="6D6DFB"/>
    <a:srgbClr val="4E78F0"/>
    <a:srgbClr val="F0932C"/>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930" autoAdjust="0"/>
  </p:normalViewPr>
  <p:slideViewPr>
    <p:cSldViewPr>
      <p:cViewPr varScale="1">
        <p:scale>
          <a:sx n="91" d="100"/>
          <a:sy n="91" d="100"/>
        </p:scale>
        <p:origin x="738" y="6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1: IDENTITY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How many identical instances have identical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Use distance to find most similar instances -- associated explanations are also closest in distance.</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custT="1"/>
      <dgm:spPr/>
      <dgm:t>
        <a:bodyPr/>
        <a:lstStyle/>
        <a:p>
          <a:r>
            <a:rPr lang="en-US" sz="1800" dirty="0"/>
            <a:t>Metric 2: STABILITY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sz="1400"/>
        </a:p>
      </dgm:t>
    </dgm:pt>
    <dgm:pt modelId="{A822033B-D112-4812-B9AC-0AEDBC4B3389}" type="sibTrans" cxnId="{6EE1A5DD-79E9-4FC2-BFBE-DA7B4C71D980}">
      <dgm:prSet/>
      <dgm:spPr/>
      <dgm:t>
        <a:bodyPr/>
        <a:lstStyle/>
        <a:p>
          <a:endParaRPr lang="en-US" sz="1400"/>
        </a:p>
      </dgm:t>
    </dgm:pt>
    <dgm:pt modelId="{45D65E2E-57FB-46B9-A23E-155578272902}">
      <dgm:prSet phldrT="[Text]" custT="1"/>
      <dgm:spPr/>
      <dgm:t>
        <a:bodyPr/>
        <a:lstStyle/>
        <a:p>
          <a:r>
            <a:rPr lang="en-US" sz="1800" dirty="0"/>
            <a:t>Instances belonging to the same class have comparable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sz="1400"/>
        </a:p>
      </dgm:t>
    </dgm:pt>
    <dgm:pt modelId="{C35F0E74-D801-4FFD-B331-4EF428DDF3B5}" type="sibTrans" cxnId="{FE68F8E0-776A-49A3-8850-D44015EFEFE4}">
      <dgm:prSet/>
      <dgm:spPr/>
      <dgm:t>
        <a:bodyPr/>
        <a:lstStyle/>
        <a:p>
          <a:endParaRPr lang="en-US" sz="1400"/>
        </a:p>
      </dgm:t>
    </dgm:pt>
    <dgm:pt modelId="{6F3E996A-0AA3-4EE3-B260-122F07FC63B9}">
      <dgm:prSet phldrT="[Text]" custT="1"/>
      <dgm:spPr/>
      <dgm:t>
        <a:bodyPr/>
        <a:lstStyle/>
        <a:p>
          <a:r>
            <a:rPr lang="en-US" sz="1800" dirty="0"/>
            <a:t>Explanations cluster in correct ‘Fraud’/’Non-Fraud’ clusters, based on instance label.</a:t>
          </a:r>
        </a:p>
      </dgm:t>
    </dgm:pt>
    <dgm:pt modelId="{C5F8FC29-3CC2-48C8-A0BA-184301B9A503}" type="parTrans" cxnId="{8EA684B7-844F-4D1A-913B-4AA924E72F75}">
      <dgm:prSet/>
      <dgm:spPr/>
      <dgm:t>
        <a:bodyPr/>
        <a:lstStyle/>
        <a:p>
          <a:endParaRPr lang="en-US" sz="1400"/>
        </a:p>
      </dgm:t>
    </dgm:pt>
    <dgm:pt modelId="{4960F7FB-C4ED-4761-9484-C868EE2CA5D8}" type="sibTrans" cxnId="{8EA684B7-844F-4D1A-913B-4AA924E72F75}">
      <dgm:prSet/>
      <dgm:spPr/>
      <dgm:t>
        <a:bodyPr/>
        <a:lstStyle/>
        <a:p>
          <a:endParaRPr lang="en-US" sz="1400"/>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LinFactY="100000" custLinFactNeighborX="-158" custLinFactNeighborY="170664">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3: SEPERABILITY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custT="1"/>
      <dgm:spPr/>
      <dgm:t>
        <a:bodyPr/>
        <a:lstStyle/>
        <a:p>
          <a:r>
            <a:rPr lang="en-GB" sz="1800" dirty="0"/>
            <a:t>Dissimilar instances must have dissimilar explanations.</a:t>
          </a:r>
          <a:endParaRPr lang="en-US" sz="1800" dirty="0"/>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82C56918-DB74-4604-B55D-EB161DD82E64}">
      <dgm:prSet phldrT="[Text]" custT="1"/>
      <dgm:spPr/>
      <dgm:t>
        <a:bodyPr/>
        <a:lstStyle/>
        <a:p>
          <a:endParaRPr lang="en-US" sz="1800" dirty="0"/>
        </a:p>
      </dgm:t>
    </dgm:pt>
    <dgm:pt modelId="{5F981F45-24CD-4703-9D4C-921AC2039849}" type="parTrans" cxnId="{15B0E0E4-4752-49E7-BAC6-E6374B838441}">
      <dgm:prSet/>
      <dgm:spPr/>
      <dgm:t>
        <a:bodyPr/>
        <a:lstStyle/>
        <a:p>
          <a:endParaRPr lang="en-IE"/>
        </a:p>
      </dgm:t>
    </dgm:pt>
    <dgm:pt modelId="{3DA04D87-C220-46C4-BCFE-4F5BDA2D31BC}" type="sibTrans" cxnId="{15B0E0E4-4752-49E7-BAC6-E6374B838441}">
      <dgm:prSet/>
      <dgm:spPr/>
      <dgm:t>
        <a:bodyPr/>
        <a:lstStyle/>
        <a:p>
          <a:endParaRPr lang="en-IE"/>
        </a:p>
      </dgm:t>
    </dgm:pt>
    <dgm:pt modelId="{CF95AE09-B8D1-4A33-9EBF-EB3E4B84C488}">
      <dgm:prSet phldrT="[Text]"/>
      <dgm:spPr/>
      <dgm:t>
        <a:bodyPr/>
        <a:lstStyle/>
        <a:p>
          <a:endParaRPr lang="en-US" sz="1700" dirty="0"/>
        </a:p>
      </dgm:t>
    </dgm:pt>
    <dgm:pt modelId="{68DDB357-518B-45BB-A3EF-C8AC177F6B5E}" type="parTrans" cxnId="{87168202-7C92-445C-9A6C-BE2A96BF672F}">
      <dgm:prSet/>
      <dgm:spPr/>
      <dgm:t>
        <a:bodyPr/>
        <a:lstStyle/>
        <a:p>
          <a:endParaRPr lang="en-IE"/>
        </a:p>
      </dgm:t>
    </dgm:pt>
    <dgm:pt modelId="{5AD69D7B-F16E-4623-96E1-88488529352F}" type="sibTrans" cxnId="{87168202-7C92-445C-9A6C-BE2A96BF672F}">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LinFactNeighborX="-125" custLinFactNeighborY="3872">
        <dgm:presLayoutVars>
          <dgm:bulletEnabled val="1"/>
        </dgm:presLayoutVars>
      </dgm:prSet>
      <dgm:spPr/>
    </dgm:pt>
  </dgm:ptLst>
  <dgm:cxnLst>
    <dgm:cxn modelId="{87168202-7C92-445C-9A6C-BE2A96BF672F}" srcId="{9A97DD9A-212E-426A-9594-7FEEEC4E1E2E}" destId="{CF95AE09-B8D1-4A33-9EBF-EB3E4B84C488}" srcOrd="2" destOrd="0" parTransId="{68DDB357-518B-45BB-A3EF-C8AC177F6B5E}" sibTransId="{5AD69D7B-F16E-4623-96E1-88488529352F}"/>
    <dgm:cxn modelId="{DD33160A-812B-4609-9999-1AEB54494921}" type="presOf" srcId="{9A97DD9A-212E-426A-9594-7FEEEC4E1E2E}" destId="{BE73E007-796D-4489-903F-12724FB5CC09}" srcOrd="0" destOrd="0" presId="urn:microsoft.com/office/officeart/2005/8/layout/list1"/>
    <dgm:cxn modelId="{325FAD16-75D2-4B38-AB1E-CD41B7A9D570}" type="presOf" srcId="{82C56918-DB74-4604-B55D-EB161DD82E6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E3D50495-5234-4336-A3E7-7C6E1BEB4D28}" type="presOf" srcId="{CF95AE09-B8D1-4A33-9EBF-EB3E4B84C488}" destId="{A3E10D09-1C38-4A24-82EE-5A6C623231D5}" srcOrd="0" destOrd="2"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5B0E0E4-4752-49E7-BAC6-E6374B838441}" srcId="{9A97DD9A-212E-426A-9594-7FEEEC4E1E2E}" destId="{82C56918-DB74-4604-B55D-EB161DD82E64}" srcOrd="1" destOrd="0" parTransId="{5F981F45-24CD-4703-9D4C-921AC2039849}" sibTransId="{3DA04D87-C220-46C4-BCFE-4F5BDA2D31BC}"/>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4: SIMILARITY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The more similar the instances, the closer their explanations are to each other.</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0EB9784C-90F8-459A-AC29-C147D9CA1234}">
      <dgm:prSet phldrT="[Text]"/>
      <dgm:spPr/>
      <dgm:t>
        <a:bodyPr/>
        <a:lstStyle/>
        <a:p>
          <a:endParaRPr lang="en-US" dirty="0"/>
        </a:p>
      </dgm:t>
    </dgm:pt>
    <dgm:pt modelId="{73799400-FB97-4814-9B04-B7BFDE9E861D}" type="parTrans" cxnId="{D256EA3F-4178-4E1A-81E8-63065F210A64}">
      <dgm:prSet/>
      <dgm:spPr/>
      <dgm:t>
        <a:bodyPr/>
        <a:lstStyle/>
        <a:p>
          <a:endParaRPr lang="en-IE"/>
        </a:p>
      </dgm:t>
    </dgm:pt>
    <dgm:pt modelId="{7F47B470-9E45-439E-A632-8A2B3B052886}" type="sibTrans" cxnId="{D256EA3F-4178-4E1A-81E8-63065F210A64}">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D256EA3F-4178-4E1A-81E8-63065F210A64}" srcId="{9A97DD9A-212E-426A-9594-7FEEEC4E1E2E}" destId="{0EB9784C-90F8-459A-AC29-C147D9CA1234}" srcOrd="1" destOrd="0" parTransId="{73799400-FB97-4814-9B04-B7BFDE9E861D}" sibTransId="{7F47B470-9E45-439E-A632-8A2B3B052886}"/>
    <dgm:cxn modelId="{0F453E75-AFE5-46C4-A833-635B3DDCBB8F}" type="presOf" srcId="{0EB9784C-90F8-459A-AC29-C147D9CA123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5: COMPUTATIONAL EFFICIENCY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Time taken to generate a set of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Why included? Relevant metrics for commercial applications.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ScaleY="121991" custLinFactNeighborY="7315">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How many identical instances have identical explanations?</a:t>
          </a:r>
        </a:p>
        <a:p>
          <a:pPr marL="171450" lvl="1" indent="-171450" algn="l" defTabSz="800100">
            <a:lnSpc>
              <a:spcPct val="90000"/>
            </a:lnSpc>
            <a:spcBef>
              <a:spcPct val="0"/>
            </a:spcBef>
            <a:spcAft>
              <a:spcPct val="15000"/>
            </a:spcAft>
            <a:buChar char="•"/>
          </a:pPr>
          <a:r>
            <a:rPr lang="en-US" sz="1800" kern="1200" dirty="0"/>
            <a:t>Use distance to find most similar instances -- associated explanations are also closest in distance.</a:t>
          </a:r>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1: IDENTITY</a:t>
          </a:r>
        </a:p>
      </dsp:txBody>
      <dsp:txXfrm>
        <a:off x="395683" y="47311"/>
        <a:ext cx="512453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93831"/>
          <a:ext cx="7394882" cy="15309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Instances belonging to the same class have comparable explanations.</a:t>
          </a:r>
        </a:p>
        <a:p>
          <a:pPr marL="171450" lvl="1" indent="-171450" algn="l" defTabSz="800100">
            <a:lnSpc>
              <a:spcPct val="90000"/>
            </a:lnSpc>
            <a:spcBef>
              <a:spcPct val="0"/>
            </a:spcBef>
            <a:spcAft>
              <a:spcPct val="15000"/>
            </a:spcAft>
            <a:buChar char="•"/>
          </a:pPr>
          <a:r>
            <a:rPr lang="en-US" sz="1800" kern="1200" dirty="0"/>
            <a:t>Explanations cluster in correct ‘Fraud’/’Non-Fraud’ clusters, based on instance label.</a:t>
          </a:r>
        </a:p>
      </dsp:txBody>
      <dsp:txXfrm>
        <a:off x="0" y="293831"/>
        <a:ext cx="7394882" cy="1530900"/>
      </dsp:txXfrm>
    </dsp:sp>
    <dsp:sp modelId="{31FF8910-63AB-4043-A89B-AB8E707B7A48}">
      <dsp:nvSpPr>
        <dsp:cNvPr id="0" name=""/>
        <dsp:cNvSpPr/>
      </dsp:nvSpPr>
      <dsp:spPr>
        <a:xfrm>
          <a:off x="369744" y="14075"/>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2: STABILITY</a:t>
          </a:r>
        </a:p>
      </dsp:txBody>
      <dsp:txXfrm>
        <a:off x="395683" y="40014"/>
        <a:ext cx="5124539"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0075"/>
          <a:ext cx="7394882" cy="13041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Dissimilar instances must have dissimilar explanations.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755650">
            <a:lnSpc>
              <a:spcPct val="90000"/>
            </a:lnSpc>
            <a:spcBef>
              <a:spcPct val="0"/>
            </a:spcBef>
            <a:spcAft>
              <a:spcPct val="15000"/>
            </a:spcAft>
            <a:buChar char="•"/>
          </a:pPr>
          <a:endParaRPr lang="en-US" sz="1700" kern="1200" dirty="0"/>
        </a:p>
      </dsp:txBody>
      <dsp:txXfrm>
        <a:off x="0" y="280075"/>
        <a:ext cx="7394882" cy="1304100"/>
      </dsp:txXfrm>
    </dsp:sp>
    <dsp:sp modelId="{31FF8910-63AB-4043-A89B-AB8E707B7A48}">
      <dsp:nvSpPr>
        <dsp:cNvPr id="0" name=""/>
        <dsp:cNvSpPr/>
      </dsp:nvSpPr>
      <dsp:spPr>
        <a:xfrm>
          <a:off x="377490" y="18850"/>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3: SEPERABILITY</a:t>
          </a:r>
        </a:p>
      </dsp:txBody>
      <dsp:txXfrm>
        <a:off x="403429" y="44789"/>
        <a:ext cx="5124539"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more similar the instances, the closer their explanations are to each other.</a:t>
          </a:r>
        </a:p>
        <a:p>
          <a:pPr marL="171450" lvl="1" indent="-171450" algn="l" defTabSz="800100">
            <a:lnSpc>
              <a:spcPct val="90000"/>
            </a:lnSpc>
            <a:spcBef>
              <a:spcPct val="0"/>
            </a:spcBef>
            <a:spcAft>
              <a:spcPct val="15000"/>
            </a:spcAft>
            <a:buChar char="•"/>
          </a:pPr>
          <a:endParaRPr lang="en-US" sz="1800" kern="1200" dirty="0"/>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4: SIMILARITY</a:t>
          </a:r>
        </a:p>
      </dsp:txBody>
      <dsp:txXfrm>
        <a:off x="395683" y="47311"/>
        <a:ext cx="5124539"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304550"/>
          <a:ext cx="7394882" cy="127962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Time taken to generate a set of explanations.</a:t>
          </a:r>
        </a:p>
        <a:p>
          <a:pPr marL="171450" lvl="1" indent="-171450" algn="l" defTabSz="800100">
            <a:lnSpc>
              <a:spcPct val="90000"/>
            </a:lnSpc>
            <a:spcBef>
              <a:spcPct val="0"/>
            </a:spcBef>
            <a:spcAft>
              <a:spcPct val="15000"/>
            </a:spcAft>
            <a:buChar char="•"/>
          </a:pPr>
          <a:r>
            <a:rPr lang="en-US" sz="1800" kern="1200" dirty="0"/>
            <a:t>Why included? Relevant metrics for commercial applications.</a:t>
          </a:r>
        </a:p>
      </dsp:txBody>
      <dsp:txXfrm>
        <a:off x="0" y="304550"/>
        <a:ext cx="7394882" cy="1279624"/>
      </dsp:txXfrm>
    </dsp:sp>
    <dsp:sp modelId="{31FF8910-63AB-4043-A89B-AB8E707B7A48}">
      <dsp:nvSpPr>
        <dsp:cNvPr id="0" name=""/>
        <dsp:cNvSpPr/>
      </dsp:nvSpPr>
      <dsp:spPr>
        <a:xfrm>
          <a:off x="377490" y="31088"/>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5: COMPUTATIONAL EFFICIENCY</a:t>
          </a:r>
        </a:p>
      </dsp:txBody>
      <dsp:txXfrm>
        <a:off x="403429" y="57027"/>
        <a:ext cx="5124539"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7B24C0-E070-6054-D885-C46921B40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14A49E2-4159-EB85-4AB7-13126471B9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5D37B86-91F6-436E-997B-36BC376DD3D0}" type="datetimeFigureOut">
              <a:rPr lang="en-US"/>
              <a:pPr>
                <a:defRPr/>
              </a:pPr>
              <a:t>3/11/2024</a:t>
            </a:fld>
            <a:endParaRPr lang="en-US"/>
          </a:p>
        </p:txBody>
      </p:sp>
      <p:sp>
        <p:nvSpPr>
          <p:cNvPr id="4" name="Footer Placeholder 3">
            <a:extLst>
              <a:ext uri="{FF2B5EF4-FFF2-40B4-BE49-F238E27FC236}">
                <a16:creationId xmlns:a16="http://schemas.microsoft.com/office/drawing/2014/main" id="{B0DA1371-9417-5054-CCBA-55DBE8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15AD71EC-7FC5-46AB-77A4-EA111F0D70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2BE94A8-17FD-4C4F-8182-0BE0B9D168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68415D-41DD-4D7B-EE03-6144BE4F2C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ED2B3EF-1392-7932-0974-1810EE7BAA9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6DAC5AA-EF63-42A1-B8FF-0B2A0F32B7CD}" type="datetimeFigureOut">
              <a:rPr lang="en-US"/>
              <a:pPr>
                <a:defRPr/>
              </a:pPr>
              <a:t>3/11/2024</a:t>
            </a:fld>
            <a:endParaRPr lang="en-US"/>
          </a:p>
        </p:txBody>
      </p:sp>
      <p:sp>
        <p:nvSpPr>
          <p:cNvPr id="4" name="Slide Image Placeholder 3">
            <a:extLst>
              <a:ext uri="{FF2B5EF4-FFF2-40B4-BE49-F238E27FC236}">
                <a16:creationId xmlns:a16="http://schemas.microsoft.com/office/drawing/2014/main" id="{B4458FE2-C3B8-4B41-5578-DB83499EBBEF}"/>
              </a:ext>
            </a:extLst>
          </p:cNvPr>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A15C18C-9307-41D8-ABCD-9EC37CCE715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1F15039-7258-13E8-ECE9-BBBC2305CE6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10F2626F-D184-5B2E-83E8-86BEC8406A97}"/>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550B88D-0E89-41E6-B21C-D8706B181F4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dirty="0">
                <a:solidFill>
                  <a:srgbClr val="242424"/>
                </a:solidFill>
                <a:effectLst/>
                <a:latin typeface="Segoe UI" panose="020B0502040204020203" pitchFamily="34" charset="0"/>
              </a:rPr>
              <a:t>Title :   Utilizing </a:t>
            </a:r>
            <a:r>
              <a:rPr lang="en-GB" sz="1800" b="1" i="0" dirty="0">
                <a:solidFill>
                  <a:srgbClr val="242424"/>
                </a:solidFill>
                <a:effectLst/>
                <a:latin typeface="Segoe UI" panose="020B0502040204020203" pitchFamily="34" charset="0"/>
              </a:rPr>
              <a:t>Explainable AI Techniques </a:t>
            </a:r>
            <a:r>
              <a:rPr lang="en-GB" sz="1600" b="1" i="0" dirty="0">
                <a:solidFill>
                  <a:srgbClr val="242424"/>
                </a:solidFill>
                <a:effectLst/>
                <a:latin typeface="Segoe UI" panose="020B0502040204020203" pitchFamily="34" charset="0"/>
              </a:rPr>
              <a:t>in Explaining Credit Card Fraud Detection Decisions in Neural Network Models: A Comparative Analysis</a:t>
            </a:r>
          </a:p>
          <a:p>
            <a:endParaRPr lang="en-GB" sz="1600" b="1" i="0" dirty="0">
              <a:solidFill>
                <a:srgbClr val="242424"/>
              </a:solidFill>
              <a:effectLst/>
              <a:latin typeface="Segoe UI" panose="020B0502040204020203" pitchFamily="34" charset="0"/>
            </a:endParaRPr>
          </a:p>
          <a:p>
            <a:r>
              <a:rPr lang="en-GB" sz="1600" b="1" i="0" dirty="0">
                <a:solidFill>
                  <a:srgbClr val="242424"/>
                </a:solidFill>
                <a:effectLst/>
                <a:latin typeface="Segoe UI" panose="020B0502040204020203" pitchFamily="34" charset="0"/>
              </a:rPr>
              <a:t>As you can see here - my dissertation was on research,  experimentation and analysis of explanations generated on credit card fraud decisions. It’s a comparative analysis of </a:t>
            </a:r>
            <a:r>
              <a:rPr lang="en-GB" sz="1600" b="1" i="0" dirty="0" err="1">
                <a:solidFill>
                  <a:srgbClr val="242424"/>
                </a:solidFill>
                <a:effectLst/>
                <a:latin typeface="Segoe UI" panose="020B0502040204020203" pitchFamily="34" charset="0"/>
              </a:rPr>
              <a:t>of</a:t>
            </a:r>
            <a:r>
              <a:rPr lang="en-GB" sz="1600" b="1" i="0" dirty="0">
                <a:solidFill>
                  <a:srgbClr val="242424"/>
                </a:solidFill>
                <a:effectLst/>
                <a:latin typeface="Segoe UI" panose="020B0502040204020203" pitchFamily="34" charset="0"/>
              </a:rPr>
              <a:t> explainer techniques used with a neural network model built for binary fraud classification.</a:t>
            </a:r>
            <a:endParaRPr lang="en-IE" sz="1600" b="1"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a:t>
            </a:fld>
            <a:endParaRPr lang="en-US"/>
          </a:p>
        </p:txBody>
      </p:sp>
    </p:spTree>
    <p:extLst>
      <p:ext uri="{BB962C8B-B14F-4D97-AF65-F5344CB8AC3E}">
        <p14:creationId xmlns:p14="http://schemas.microsoft.com/office/powerpoint/2010/main" val="420597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3A8F-1E74-DBC4-527D-6D4E79DB5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15C0E-391D-53BB-B9AC-F19A7E047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FF431-5C53-9877-9E12-D6B6D29EA424}"/>
              </a:ext>
            </a:extLst>
          </p:cNvPr>
          <p:cNvSpPr>
            <a:spLocks noGrp="1"/>
          </p:cNvSpPr>
          <p:nvPr>
            <p:ph type="body" idx="1"/>
          </p:nvPr>
        </p:nvSpPr>
        <p:spPr/>
        <p:txBody>
          <a:bodyPr/>
          <a:lstStyle/>
          <a:p>
            <a:r>
              <a:rPr lang="en-GB" sz="6000" b="1" i="0" dirty="0">
                <a:solidFill>
                  <a:srgbClr val="0D0D0D"/>
                </a:solidFill>
                <a:effectLst/>
                <a:latin typeface="Söhne"/>
              </a:rPr>
              <a:t>ANCHOR: identifying minimal sets of conditions, or 'anchors', that are sufficient to ensure the same prediction for similar instances</a:t>
            </a:r>
          </a:p>
          <a:p>
            <a:endParaRPr lang="en-GB" sz="6000" b="1" i="0" dirty="0">
              <a:solidFill>
                <a:srgbClr val="0D0D0D"/>
              </a:solidFill>
              <a:effectLst/>
              <a:latin typeface="Sö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6000" b="1" i="0" dirty="0">
                <a:solidFill>
                  <a:srgbClr val="0D0D0D"/>
                </a:solidFill>
                <a:effectLst/>
                <a:latin typeface="Söhne"/>
              </a:rPr>
              <a:t>In the context of credit card fraud detection, an "Anchor" could be a specific set of transaction characteristics that, when present, almost always indicate a fraudulent transaction according to the model. For example, an Anchor might be: "If a transaction is over $2000, occurs in a foreign country, and happens between 2 AM and 5 AM local time of the cardholder, then it is flagged as fraud." This rule acts as a clear explanation, showing under what conditions the model is confident in predicting fraud, providing transparency into the decision-making process.</a:t>
            </a:r>
            <a:endParaRPr lang="en-IE" sz="4400" b="1" dirty="0"/>
          </a:p>
          <a:p>
            <a:endParaRPr lang="en-GB" sz="6000" b="1" i="0" dirty="0">
              <a:solidFill>
                <a:srgbClr val="0D0D0D"/>
              </a:solidFill>
              <a:effectLst/>
              <a:latin typeface="Söhne"/>
            </a:endParaRPr>
          </a:p>
          <a:p>
            <a:endParaRPr lang="en-GB" sz="6000" b="0" i="0" dirty="0">
              <a:solidFill>
                <a:srgbClr val="0D0D0D"/>
              </a:solidFill>
              <a:effectLst/>
              <a:latin typeface="Söhne"/>
            </a:endParaRPr>
          </a:p>
          <a:p>
            <a:r>
              <a:rPr lang="en-GB" sz="6000" b="0" i="0" dirty="0">
                <a:solidFill>
                  <a:srgbClr val="0D0D0D"/>
                </a:solidFill>
                <a:effectLst/>
                <a:latin typeface="Söhne"/>
              </a:rPr>
              <a:t>The ANCHOR method is like having a trusty guide that highlights the 'sure thing' reasons behind an AI's decision for a specific case, pinpointing the conditions under which the model's prediction would stay the same. It's as if you're getting a set of rules that, when followed, guarantee the AI will arrive at the same conclusion every time, offering a clear window into the model's reasoning in particular scenarios.</a:t>
            </a:r>
          </a:p>
          <a:p>
            <a:endParaRPr lang="en-GB" sz="6000" b="0" i="0" dirty="0">
              <a:solidFill>
                <a:srgbClr val="0D0D0D"/>
              </a:solidFill>
              <a:effectLst/>
              <a:latin typeface="Söhne"/>
            </a:endParaRPr>
          </a:p>
          <a:p>
            <a:r>
              <a:rPr lang="en-GB" sz="6000" b="0" i="0" dirty="0">
                <a:solidFill>
                  <a:srgbClr val="0D0D0D"/>
                </a:solidFill>
                <a:effectLst/>
                <a:latin typeface="Söhne"/>
              </a:rPr>
              <a:t>The ANCHOR method for explainable AI (XAI) generates explanations by identifying and presenting a set of conditions or features that, when present, reliably predict the outcome of a model's decision for a specific instance. This approach effectively delineates the "if-then" rules that are pivotal for the model’s prediction, ensuring a high degree of certainty and interpretability. By furnishing these anchors, the method facilitates a deeper understanding of the model's behaviour in localized contexts, offering insights into the deterministic aspects of its decision-making process.</a:t>
            </a:r>
          </a:p>
          <a:p>
            <a:endParaRPr lang="en-GB" sz="6000" b="0" i="0" dirty="0">
              <a:solidFill>
                <a:srgbClr val="0D0D0D"/>
              </a:solidFill>
              <a:effectLst/>
              <a:latin typeface="Söhne"/>
            </a:endParaRPr>
          </a:p>
        </p:txBody>
      </p:sp>
      <p:sp>
        <p:nvSpPr>
          <p:cNvPr id="4" name="Slide Number Placeholder 3">
            <a:extLst>
              <a:ext uri="{FF2B5EF4-FFF2-40B4-BE49-F238E27FC236}">
                <a16:creationId xmlns:a16="http://schemas.microsoft.com/office/drawing/2014/main" id="{CB15279E-9D32-B31C-1E77-DD65FE4BF63A}"/>
              </a:ext>
            </a:extLst>
          </p:cNvPr>
          <p:cNvSpPr>
            <a:spLocks noGrp="1"/>
          </p:cNvSpPr>
          <p:nvPr>
            <p:ph type="sldNum" sz="quarter" idx="5"/>
          </p:nvPr>
        </p:nvSpPr>
        <p:spPr/>
        <p:txBody>
          <a:bodyPr/>
          <a:lstStyle/>
          <a:p>
            <a:pPr>
              <a:defRPr/>
            </a:pPr>
            <a:fld id="{7550B88D-0E89-41E6-B21C-D8706B181F45}" type="slidenum">
              <a:rPr lang="en-US" smtClean="0"/>
              <a:pPr>
                <a:defRPr/>
              </a:pPr>
              <a:t>10</a:t>
            </a:fld>
            <a:endParaRPr lang="en-US"/>
          </a:p>
        </p:txBody>
      </p:sp>
    </p:spTree>
    <p:extLst>
      <p:ext uri="{BB962C8B-B14F-4D97-AF65-F5344CB8AC3E}">
        <p14:creationId xmlns:p14="http://schemas.microsoft.com/office/powerpoint/2010/main" val="1989846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242F0-EBCF-7F99-099D-94DC936B2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86E1B-98D5-0D48-1E2B-BA7F0C9A5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ADD37-BEE0-EB3D-8F69-477EE135D17F}"/>
              </a:ext>
            </a:extLst>
          </p:cNvPr>
          <p:cNvSpPr>
            <a:spLocks noGrp="1"/>
          </p:cNvSpPr>
          <p:nvPr>
            <p:ph type="body" idx="1"/>
          </p:nvPr>
        </p:nvSpPr>
        <p:spPr/>
        <p:txBody>
          <a:bodyPr/>
          <a:lstStyle/>
          <a:p>
            <a:r>
              <a:rPr lang="en-GB" sz="6000" b="1" i="0" dirty="0">
                <a:solidFill>
                  <a:schemeClr val="accent3">
                    <a:lumMod val="75000"/>
                  </a:schemeClr>
                </a:solidFill>
                <a:effectLst/>
                <a:latin typeface="Söhne"/>
              </a:rPr>
              <a:t>DiCE, standing for Diverse Counterfactual Explanations, is like a creative friend who helps you understand AI decisions by showing you alternative scenarios. </a:t>
            </a:r>
          </a:p>
          <a:p>
            <a:endParaRPr lang="en-GB" sz="6000" b="1" i="0" dirty="0">
              <a:solidFill>
                <a:schemeClr val="accent3">
                  <a:lumMod val="75000"/>
                </a:schemeClr>
              </a:solidFill>
              <a:effectLst/>
              <a:latin typeface="Söhne"/>
            </a:endParaRPr>
          </a:p>
          <a:p>
            <a:r>
              <a:rPr lang="en-GB" sz="6000" b="1" i="0" dirty="0">
                <a:solidFill>
                  <a:srgbClr val="0D0D0D"/>
                </a:solidFill>
                <a:effectLst/>
                <a:latin typeface="Söhne"/>
              </a:rPr>
              <a:t>It answers the question, "What could have been changed in the input data to get a different outcome?" by generating examples that are close to the original data but would lead to a different decision, making it easier to grasp how and why the model arrives at its conclusions. Basically, what is the minimal changes that would flip the fraud classification in this data.</a:t>
            </a:r>
          </a:p>
          <a:p>
            <a:endParaRPr lang="en-GB" sz="6000" b="0" i="0" dirty="0">
              <a:solidFill>
                <a:srgbClr val="0D0D0D"/>
              </a:solidFill>
              <a:effectLst/>
              <a:latin typeface="Söhne"/>
            </a:endParaRPr>
          </a:p>
          <a:p>
            <a:r>
              <a:rPr lang="en-GB" sz="6000" b="0" i="0" dirty="0">
                <a:solidFill>
                  <a:srgbClr val="0D0D0D"/>
                </a:solidFill>
                <a:effectLst/>
                <a:latin typeface="Söhne"/>
              </a:rPr>
              <a:t>DiCE is a method in the realm of explainable AI (XAI) that facilitates understanding of model decisions by generating counterfactual instances. These instances represent minimal changes needed to alter the outcome of a prediction, thereby providing insights into the specific conditions under which the model's decision would change. By offering a set of diverse counterfactuals, DiCE helps in comprehensively exploring the decision space around a particular prediction, enhancing the interpretability of complex machine learning models through a clear illustration of the causal relationships within the data.</a:t>
            </a:r>
          </a:p>
          <a:p>
            <a:endParaRPr lang="en-GB" sz="6000" b="0" i="0" dirty="0">
              <a:solidFill>
                <a:srgbClr val="0D0D0D"/>
              </a:solidFill>
              <a:effectLst/>
              <a:latin typeface="Söhne"/>
            </a:endParaRPr>
          </a:p>
          <a:p>
            <a:r>
              <a:rPr lang="en-GB" sz="6000" b="0" i="0" dirty="0">
                <a:solidFill>
                  <a:srgbClr val="0D0D0D"/>
                </a:solidFill>
                <a:effectLst/>
                <a:latin typeface="Söhne"/>
              </a:rPr>
              <a:t>In the domain of credit card fraud detection, a DiCE counterfactual explanation might illustrate a scenario like this: Suppose a transaction is flagged as fraudulent by the model. A DiCE counterfactual could then provide an example where, if the transaction amount were lower (say, under $100 instead of over $500), occurred at a different time (e.g., midday instead of late at night), and was made at a location where the cardholder frequently shops, the model would not have flagged it as fraud. This counterfactual explanation helps to understand the specific conditions under which a transaction is considered suspicious by the model, offering clear insights into how changing certain features of the transaction could lead to a different outcome.</a:t>
            </a:r>
            <a:endParaRPr lang="en-IE" sz="4400" dirty="0"/>
          </a:p>
        </p:txBody>
      </p:sp>
      <p:sp>
        <p:nvSpPr>
          <p:cNvPr id="4" name="Slide Number Placeholder 3">
            <a:extLst>
              <a:ext uri="{FF2B5EF4-FFF2-40B4-BE49-F238E27FC236}">
                <a16:creationId xmlns:a16="http://schemas.microsoft.com/office/drawing/2014/main" id="{133F0332-1FAF-94C1-752E-BA4A7D61F148}"/>
              </a:ext>
            </a:extLst>
          </p:cNvPr>
          <p:cNvSpPr>
            <a:spLocks noGrp="1"/>
          </p:cNvSpPr>
          <p:nvPr>
            <p:ph type="sldNum" sz="quarter" idx="5"/>
          </p:nvPr>
        </p:nvSpPr>
        <p:spPr/>
        <p:txBody>
          <a:bodyPr/>
          <a:lstStyle/>
          <a:p>
            <a:pPr>
              <a:defRPr/>
            </a:pPr>
            <a:fld id="{7550B88D-0E89-41E6-B21C-D8706B181F45}" type="slidenum">
              <a:rPr lang="en-US" smtClean="0"/>
              <a:pPr>
                <a:defRPr/>
              </a:pPr>
              <a:t>11</a:t>
            </a:fld>
            <a:endParaRPr lang="en-US"/>
          </a:p>
        </p:txBody>
      </p:sp>
    </p:spTree>
    <p:extLst>
      <p:ext uri="{BB962C8B-B14F-4D97-AF65-F5344CB8AC3E}">
        <p14:creationId xmlns:p14="http://schemas.microsoft.com/office/powerpoint/2010/main" val="4225715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E" b="1" i="1" dirty="0">
                <a:effectLst/>
              </a:rPr>
              <a:t>So, we’ve looked at the interpretability methods I choose to compare, but how will I actually implement the comparisons?</a:t>
            </a:r>
          </a:p>
          <a:p>
            <a:pPr algn="l"/>
            <a:endParaRPr lang="en-IE" b="1" i="1" dirty="0">
              <a:effectLst/>
              <a:latin typeface="var(--jp-code-font-family)"/>
            </a:endParaRPr>
          </a:p>
          <a:p>
            <a:pPr algn="l"/>
            <a:r>
              <a:rPr lang="en-IE" b="1" i="1" dirty="0">
                <a:effectLst/>
                <a:latin typeface="var(--jp-code-font-family)"/>
              </a:rPr>
              <a:t>In the next slides I am going to explain how I defined a set of custom metrics to provides the input into the statistical analysis, which is an attempt to score the XAI techniques – see which one is ‘the best’ and if any ranking can be applied (or not obviously) </a:t>
            </a:r>
          </a:p>
          <a:p>
            <a:pPr algn="l"/>
            <a:endParaRPr lang="en-IE" b="1" i="1" dirty="0">
              <a:effectLst/>
              <a:latin typeface="var(--jp-code-font-family)"/>
            </a:endParaRPr>
          </a:p>
          <a:p>
            <a:pPr algn="l"/>
            <a:endParaRPr lang="en-IE" b="1" i="1" dirty="0">
              <a:effectLst/>
              <a:latin typeface="var(--jp-code-font-family)"/>
            </a:endParaRPr>
          </a:p>
          <a:p>
            <a:pPr algn="l"/>
            <a:r>
              <a:rPr lang="en-IE" b="1" i="1" dirty="0">
                <a:effectLst/>
                <a:latin typeface="var(--jp-code-font-family)"/>
              </a:rPr>
              <a:t>As a reminder the NULL Hypothesis is that we CANNOT statistically distinguish the XAI techniques…</a:t>
            </a:r>
            <a:endParaRPr lang="en-IE" b="1" i="0" dirty="0">
              <a:effectLst/>
              <a:latin typeface="var(--jp-code-font-family)"/>
            </a:endParaRPr>
          </a:p>
          <a:p>
            <a:pPr algn="l"/>
            <a:endParaRPr lang="en-IE" b="0" i="0" dirty="0">
              <a:effectLst/>
              <a:latin typeface="var(--jp-content-font-family)"/>
            </a:endParaRPr>
          </a:p>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12</a:t>
            </a:fld>
            <a:endParaRPr lang="en-US"/>
          </a:p>
        </p:txBody>
      </p:sp>
    </p:spTree>
    <p:extLst>
      <p:ext uri="{BB962C8B-B14F-4D97-AF65-F5344CB8AC3E}">
        <p14:creationId xmlns:p14="http://schemas.microsoft.com/office/powerpoint/2010/main" val="1827237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AC6C-60D6-A1C7-076D-F0631F985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E1D71-5F0F-BC0C-4308-ADE7B1FEC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92C70-3181-D7E0-C656-CAF949761250}"/>
              </a:ext>
            </a:extLst>
          </p:cNvPr>
          <p:cNvSpPr>
            <a:spLocks noGrp="1"/>
          </p:cNvSpPr>
          <p:nvPr>
            <p:ph type="body" idx="1"/>
          </p:nvPr>
        </p:nvSpPr>
        <p:spPr/>
        <p:txBody>
          <a:bodyPr/>
          <a:lstStyle/>
          <a:p>
            <a:pPr algn="l"/>
            <a:r>
              <a:rPr lang="en-IE" sz="1800" b="1" i="0" u="none" strike="noStrike" baseline="0" dirty="0">
                <a:latin typeface="STIXTwoText-Bold"/>
              </a:rPr>
              <a:t>First point; took CC dataset from work – elaborate? It is artificial but was built up from a number of real-world client sources in the US. (See how we are doing for time) Built a NN model – again this is about explanations from ‘black boxes’.</a:t>
            </a:r>
          </a:p>
          <a:p>
            <a:pPr algn="l"/>
            <a:endParaRPr lang="en-IE" sz="1800" b="1" i="0" u="none" strike="noStrike" baseline="0" dirty="0">
              <a:latin typeface="STIXTwoText-Bold"/>
            </a:endParaRPr>
          </a:p>
          <a:p>
            <a:pPr algn="l"/>
            <a:r>
              <a:rPr lang="en-IE" sz="1800" b="1" i="0" u="none" strike="noStrike" baseline="0" dirty="0">
                <a:latin typeface="STIXTwoText-Bold"/>
              </a:rPr>
              <a:t>The Experiments start with a check that my dataset would produce meaningful explanations – built initial framework on German Credit Default dataset; I will elaborate later why it was necessary to conduct a manual inspection of the XAI output on my CC data.</a:t>
            </a:r>
          </a:p>
          <a:p>
            <a:pPr algn="l"/>
            <a:endParaRPr lang="en-IE" sz="1800" b="1" i="0" u="none" strike="noStrike" baseline="0" dirty="0">
              <a:latin typeface="STIXTwoText-Bold"/>
            </a:endParaRPr>
          </a:p>
          <a:p>
            <a:pPr algn="l"/>
            <a:r>
              <a:rPr lang="en-IE" sz="1800" b="1" i="0" u="none" strike="noStrike" baseline="0" dirty="0">
                <a:latin typeface="STIXTwoText-Bold"/>
              </a:rPr>
              <a:t>Looked at… Interpretability in healthcare: A comparative </a:t>
            </a:r>
            <a:r>
              <a:rPr lang="en-GB" sz="1800" b="1" i="0" u="none" strike="noStrike" baseline="0" dirty="0">
                <a:latin typeface="STIXTwoText-Bold"/>
              </a:rPr>
              <a:t>study of local machine learning </a:t>
            </a:r>
            <a:r>
              <a:rPr lang="en-IE" sz="1800" b="1" i="0" u="none" strike="noStrike" baseline="0" dirty="0">
                <a:latin typeface="STIXTwoText-Bold"/>
              </a:rPr>
              <a:t>interpretability techniques  --  Radwa ElShawi1 Youssef Sherif1 Mouaz Al-Mallah2 Sherif Sakr1 and other slightly similar research to build my own metrics - TRANSITION</a:t>
            </a:r>
            <a:endParaRPr lang="en-GB" dirty="0"/>
          </a:p>
          <a:p>
            <a:endParaRPr lang="en-GB" dirty="0"/>
          </a:p>
          <a:p>
            <a:r>
              <a:rPr lang="en-GB" b="1" dirty="0"/>
              <a:t>It said, “For every two instances in the testing data, if the distance between features is equal to zero, then the distance between the explanations should be equal to zero.”</a:t>
            </a:r>
          </a:p>
          <a:p>
            <a:endParaRPr lang="en-GB" b="1" dirty="0"/>
          </a:p>
          <a:p>
            <a:r>
              <a:rPr lang="en-GB" b="1" dirty="0"/>
              <a:t>I amended it to…read bullet points…explain diagram..</a:t>
            </a:r>
          </a:p>
          <a:p>
            <a:endParaRPr lang="en-GB" dirty="0"/>
          </a:p>
          <a:p>
            <a:r>
              <a:rPr lang="en-GB" dirty="0"/>
              <a:t>- Start with first instance in test data</a:t>
            </a:r>
          </a:p>
          <a:p>
            <a:r>
              <a:rPr lang="en-GB" dirty="0"/>
              <a:t>- Search all other instances in test data and calculate distance from first instance (feature distance)</a:t>
            </a:r>
          </a:p>
          <a:p>
            <a:r>
              <a:rPr lang="en-GB" dirty="0"/>
              <a:t>- Select closest other instance to first instance, </a:t>
            </a:r>
            <a:r>
              <a:rPr lang="en-GB" dirty="0" err="1"/>
              <a:t>i</a:t>
            </a:r>
            <a:endParaRPr lang="en-GB" dirty="0"/>
          </a:p>
          <a:p>
            <a:r>
              <a:rPr lang="en-GB" dirty="0"/>
              <a:t>- Generate explanations for all instances in test data</a:t>
            </a:r>
          </a:p>
          <a:p>
            <a:r>
              <a:rPr lang="en-GB" dirty="0"/>
              <a:t>- Calculate distance of first instance explanations from explanations in all other instances</a:t>
            </a:r>
          </a:p>
          <a:p>
            <a:r>
              <a:rPr lang="en-GB" dirty="0"/>
              <a:t>- Select closest other instance to first instance (explanation distance), t</a:t>
            </a:r>
          </a:p>
          <a:p>
            <a:r>
              <a:rPr lang="en-GB" dirty="0"/>
              <a:t>- Generate success if instance id (</a:t>
            </a:r>
            <a:r>
              <a:rPr lang="en-GB" dirty="0" err="1"/>
              <a:t>i</a:t>
            </a:r>
            <a:r>
              <a:rPr lang="en-GB" dirty="0"/>
              <a:t>) = instance id (t)</a:t>
            </a:r>
          </a:p>
          <a:p>
            <a:r>
              <a:rPr lang="en-GB" dirty="0"/>
              <a:t>- Drop first instance from test data</a:t>
            </a:r>
          </a:p>
          <a:p>
            <a:endParaRPr lang="en-GB" dirty="0"/>
          </a:p>
          <a:p>
            <a:endParaRPr lang="en-IE" dirty="0"/>
          </a:p>
        </p:txBody>
      </p:sp>
      <p:sp>
        <p:nvSpPr>
          <p:cNvPr id="4" name="Slide Number Placeholder 3">
            <a:extLst>
              <a:ext uri="{FF2B5EF4-FFF2-40B4-BE49-F238E27FC236}">
                <a16:creationId xmlns:a16="http://schemas.microsoft.com/office/drawing/2014/main" id="{BE46A312-62A9-095D-A0F0-54B23CF4E95D}"/>
              </a:ext>
            </a:extLst>
          </p:cNvPr>
          <p:cNvSpPr>
            <a:spLocks noGrp="1"/>
          </p:cNvSpPr>
          <p:nvPr>
            <p:ph type="sldNum" sz="quarter" idx="5"/>
          </p:nvPr>
        </p:nvSpPr>
        <p:spPr/>
        <p:txBody>
          <a:bodyPr/>
          <a:lstStyle/>
          <a:p>
            <a:pPr>
              <a:defRPr/>
            </a:pPr>
            <a:fld id="{7550B88D-0E89-41E6-B21C-D8706B181F45}" type="slidenum">
              <a:rPr lang="en-US" smtClean="0"/>
              <a:pPr>
                <a:defRPr/>
              </a:pPr>
              <a:t>13</a:t>
            </a:fld>
            <a:endParaRPr lang="en-US"/>
          </a:p>
        </p:txBody>
      </p:sp>
    </p:spTree>
    <p:extLst>
      <p:ext uri="{BB962C8B-B14F-4D97-AF65-F5344CB8AC3E}">
        <p14:creationId xmlns:p14="http://schemas.microsoft.com/office/powerpoint/2010/main" val="140006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A85B-C4B8-98B8-0334-C66F4B083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BD5D9-95A1-0E46-8FD9-6E0616422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CC44B-F67B-72C6-6579-4B82F7543AD1}"/>
              </a:ext>
            </a:extLst>
          </p:cNvPr>
          <p:cNvSpPr>
            <a:spLocks noGrp="1"/>
          </p:cNvSpPr>
          <p:nvPr>
            <p:ph type="body" idx="1"/>
          </p:nvPr>
        </p:nvSpPr>
        <p:spPr/>
        <p:txBody>
          <a:bodyPr/>
          <a:lstStyle/>
          <a:p>
            <a:pPr algn="l"/>
            <a:r>
              <a:rPr lang="en-GB" sz="1800" b="1" i="1" u="none" strike="noStrike" baseline="0" dirty="0">
                <a:latin typeface="STIXTwoText-Italic"/>
              </a:rPr>
              <a:t>Ok, the next metric is Stability…CLICK – no more clicks as the rest of the transitions are automatic</a:t>
            </a:r>
          </a:p>
          <a:p>
            <a:pPr algn="l"/>
            <a:endParaRPr lang="en-GB" sz="1800" b="1" i="1" u="none" strike="noStrike" baseline="0" dirty="0">
              <a:latin typeface="STIXTwoText-Italic"/>
            </a:endParaRPr>
          </a:p>
          <a:p>
            <a:pPr algn="l"/>
            <a:r>
              <a:rPr lang="en-GB" sz="1800" b="1" i="1" u="none" strike="noStrike" baseline="0" dirty="0">
                <a:latin typeface="STIXTwoText-Italic"/>
              </a:rPr>
              <a:t>Stability</a:t>
            </a:r>
            <a:r>
              <a:rPr lang="en-GB" sz="1800" b="1" i="0" u="none" strike="noStrike" baseline="0" dirty="0">
                <a:latin typeface="STIXTwoText"/>
              </a:rPr>
              <a:t>: This metric states that instances belong to the same class must have comparable </a:t>
            </a:r>
            <a:r>
              <a:rPr lang="en-IE" sz="1800" b="1" i="0" u="none" strike="noStrike" baseline="0" dirty="0">
                <a:latin typeface="STIXTwoText"/>
              </a:rPr>
              <a:t>explanations.</a:t>
            </a:r>
          </a:p>
          <a:p>
            <a:pPr algn="l"/>
            <a:endParaRPr lang="en-IE" sz="1800" b="1" i="0" u="none" strike="noStrike" baseline="0" dirty="0">
              <a:latin typeface="STIXTwoTex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0" u="none" strike="noStrike" baseline="0" dirty="0">
                <a:latin typeface="STIXTwoText"/>
              </a:rPr>
              <a:t>K-means clustering is applied to the EXPLANATIONS for each instance in the test data. Measure the number of explanations in both clusters (fraud/non-fraud) that match the predicted class. </a:t>
            </a:r>
            <a:endParaRPr lang="en-IE" sz="1800" b="1" i="0" u="none" strike="noStrike" baseline="0" dirty="0">
              <a:latin typeface="STIXTwoText"/>
            </a:endParaRPr>
          </a:p>
          <a:p>
            <a:pPr algn="l"/>
            <a:endParaRPr lang="en-IE" sz="1800" b="1" i="0" u="none" strike="noStrike" baseline="0" dirty="0">
              <a:latin typeface="STIXTwoText"/>
            </a:endParaRPr>
          </a:p>
          <a:p>
            <a:pPr algn="l"/>
            <a:endParaRPr lang="en-IE" sz="1800" b="0" i="0" u="none" strike="noStrike" baseline="0" dirty="0">
              <a:latin typeface="STIXTwoText"/>
            </a:endParaRPr>
          </a:p>
          <a:p>
            <a:pPr algn="l"/>
            <a:r>
              <a:rPr lang="en-GB" sz="1800" b="0" i="0" u="none" strike="noStrike" baseline="0" dirty="0">
                <a:latin typeface="STIXTwoText"/>
              </a:rPr>
              <a:t>Measuring the </a:t>
            </a:r>
            <a:r>
              <a:rPr lang="en-GB" sz="1800" b="0" i="0" u="none" strike="noStrike" baseline="0" dirty="0">
                <a:latin typeface="CourierStd"/>
              </a:rPr>
              <a:t>stability </a:t>
            </a:r>
            <a:r>
              <a:rPr lang="en-GB" sz="1800" b="0" i="0" u="none" strike="noStrike" baseline="0" dirty="0">
                <a:latin typeface="STIXTwoText"/>
              </a:rPr>
              <a:t>metric is done by clustering the explanations of all instances in the testing data set using </a:t>
            </a:r>
            <a:r>
              <a:rPr lang="en-GB" sz="1800" b="0" i="0" u="none" strike="noStrike" baseline="0" dirty="0">
                <a:latin typeface="CourierStd"/>
              </a:rPr>
              <a:t>K-means </a:t>
            </a:r>
            <a:r>
              <a:rPr lang="en-GB" sz="1800" b="0" i="0" u="none" strike="noStrike" baseline="0" dirty="0">
                <a:latin typeface="STIXTwoText"/>
              </a:rPr>
              <a:t>clustering algorithm such that the number of clusters equals to the number of labels of the data set. For each instance in the testing data set, we compare the cluster label assigned to its explanation after clustering with the instance’s predicted class label and if they match then this explanation satisfies </a:t>
            </a:r>
            <a:r>
              <a:rPr lang="en-IE" sz="1800" b="0" i="0" u="none" strike="noStrike" baseline="0" dirty="0">
                <a:latin typeface="STIXTwoText"/>
              </a:rPr>
              <a:t>the stability metric.</a:t>
            </a:r>
          </a:p>
          <a:p>
            <a:pPr algn="l"/>
            <a:endParaRPr lang="en-IE" sz="1800" b="0" i="0" u="none" strike="noStrike" baseline="0" dirty="0">
              <a:latin typeface="STIXTwoText"/>
            </a:endParaRPr>
          </a:p>
        </p:txBody>
      </p:sp>
      <p:sp>
        <p:nvSpPr>
          <p:cNvPr id="4" name="Slide Number Placeholder 3">
            <a:extLst>
              <a:ext uri="{FF2B5EF4-FFF2-40B4-BE49-F238E27FC236}">
                <a16:creationId xmlns:a16="http://schemas.microsoft.com/office/drawing/2014/main" id="{882804D6-2C7B-4D34-1CB5-F54080D05E2A}"/>
              </a:ext>
            </a:extLst>
          </p:cNvPr>
          <p:cNvSpPr>
            <a:spLocks noGrp="1"/>
          </p:cNvSpPr>
          <p:nvPr>
            <p:ph type="sldNum" sz="quarter" idx="5"/>
          </p:nvPr>
        </p:nvSpPr>
        <p:spPr/>
        <p:txBody>
          <a:bodyPr/>
          <a:lstStyle/>
          <a:p>
            <a:pPr>
              <a:defRPr/>
            </a:pPr>
            <a:fld id="{7550B88D-0E89-41E6-B21C-D8706B181F45}" type="slidenum">
              <a:rPr lang="en-US" smtClean="0"/>
              <a:pPr>
                <a:defRPr/>
              </a:pPr>
              <a:t>14</a:t>
            </a:fld>
            <a:endParaRPr lang="en-US"/>
          </a:p>
        </p:txBody>
      </p:sp>
    </p:spTree>
    <p:extLst>
      <p:ext uri="{BB962C8B-B14F-4D97-AF65-F5344CB8AC3E}">
        <p14:creationId xmlns:p14="http://schemas.microsoft.com/office/powerpoint/2010/main" val="232152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A4AB2-A9C9-A78E-DB44-E37C4609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555CCB-BDB3-4FEC-FDA8-DCC6E70D6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58808-082F-00AF-4BCE-63E2DD3C229B}"/>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1" u="none" strike="noStrike" baseline="0" dirty="0">
                <a:latin typeface="STIXTwoText-Italic"/>
              </a:rPr>
              <a:t>Ok, the next metric is SEPERABILITY…CLICK – no more clicks as the rest of the transitions are automatic</a:t>
            </a:r>
          </a:p>
          <a:p>
            <a:pPr algn="l"/>
            <a:endParaRPr lang="en-GB" sz="1800" b="0" i="1" u="none" strike="noStrike" baseline="0" dirty="0">
              <a:latin typeface="STIXTwoText-Italic"/>
            </a:endParaRPr>
          </a:p>
          <a:p>
            <a:pPr algn="l"/>
            <a:r>
              <a:rPr lang="en-GB" sz="1800" b="1" i="1" u="none" strike="noStrike" baseline="0" dirty="0">
                <a:latin typeface="STIXTwoText-Italic"/>
              </a:rPr>
              <a:t>Separability</a:t>
            </a:r>
            <a:r>
              <a:rPr lang="en-GB" sz="1800" b="1" i="0" u="none" strike="noStrike" baseline="0" dirty="0">
                <a:latin typeface="STIXTwoText"/>
              </a:rPr>
              <a:t>: This metric states that if there are two dissimilar instances, then they must have dissimilar explanations. </a:t>
            </a:r>
            <a:r>
              <a:rPr lang="en-GB" sz="1800" b="0" i="0" u="none" strike="noStrike" baseline="0" dirty="0">
                <a:latin typeface="STIXTwoText"/>
              </a:rPr>
              <a:t>This metric holds the assumption that the model does not have degree of freedom;27 this means that all the features used in the model are relevant to the prediction.</a:t>
            </a:r>
          </a:p>
          <a:p>
            <a:pPr algn="l"/>
            <a:endParaRPr lang="en-GB" sz="1800" b="0" i="0" u="none" strike="noStrike" baseline="0" dirty="0">
              <a:latin typeface="STIXTwoText"/>
            </a:endParaRPr>
          </a:p>
          <a:p>
            <a:pPr algn="l"/>
            <a:r>
              <a:rPr lang="en-IE" sz="1800" b="0" i="0" u="none" strike="noStrike" baseline="0" dirty="0">
                <a:latin typeface="STIXTwoText"/>
              </a:rPr>
              <a:t>To measure the </a:t>
            </a:r>
            <a:r>
              <a:rPr lang="en-GB" sz="1800" b="0" i="0" u="none" strike="noStrike" baseline="0" dirty="0">
                <a:latin typeface="CourierStd"/>
              </a:rPr>
              <a:t>separability </a:t>
            </a:r>
            <a:r>
              <a:rPr lang="en-GB" sz="1800" b="0" i="0" u="none" strike="noStrike" baseline="0" dirty="0" err="1">
                <a:latin typeface="STIXTwoText"/>
              </a:rPr>
              <a:t>metric,we</a:t>
            </a:r>
            <a:r>
              <a:rPr lang="en-GB" sz="1800" b="0" i="0" u="none" strike="noStrike" baseline="0" dirty="0">
                <a:latin typeface="STIXTwoText"/>
              </a:rPr>
              <a:t> choose a subset </a:t>
            </a:r>
            <a:r>
              <a:rPr lang="en-GB" sz="1800" b="0" i="1" u="none" strike="noStrike" baseline="0" dirty="0">
                <a:latin typeface="STIXTwoText-Italic"/>
              </a:rPr>
              <a:t>S </a:t>
            </a:r>
            <a:r>
              <a:rPr lang="en-GB" sz="1800" b="0" i="0" u="none" strike="noStrike" baseline="0" dirty="0">
                <a:latin typeface="STIXTwoText"/>
              </a:rPr>
              <a:t>of the testing data set that has no duplicates and get their explanations. Then for every instance </a:t>
            </a:r>
            <a:r>
              <a:rPr lang="en-GB" sz="1800" b="0" i="1" u="none" strike="noStrike" baseline="0" dirty="0">
                <a:latin typeface="STIXTwoText-Italic"/>
              </a:rPr>
              <a:t>s </a:t>
            </a:r>
            <a:r>
              <a:rPr lang="en-GB" sz="1800" b="0" i="0" u="none" strike="noStrike" baseline="0" dirty="0">
                <a:latin typeface="STIXTwoText"/>
              </a:rPr>
              <a:t>in </a:t>
            </a:r>
            <a:r>
              <a:rPr lang="en-GB" sz="1800" b="0" i="1" u="none" strike="noStrike" baseline="0" dirty="0" err="1">
                <a:latin typeface="STIXTwoText-Italic"/>
              </a:rPr>
              <a:t>S</a:t>
            </a:r>
            <a:r>
              <a:rPr lang="en-GB" sz="1800" b="0" i="0" u="none" strike="noStrike" baseline="0" dirty="0" err="1">
                <a:latin typeface="STIXTwoText"/>
              </a:rPr>
              <a:t>,we</a:t>
            </a:r>
            <a:r>
              <a:rPr lang="en-GB" sz="1800" b="0" i="0" u="none" strike="noStrike" baseline="0" dirty="0">
                <a:latin typeface="STIXTwoText"/>
              </a:rPr>
              <a:t> compare its explanation with all other explanations of instances in </a:t>
            </a:r>
            <a:r>
              <a:rPr lang="en-GB" sz="1800" b="0" i="1" u="none" strike="noStrike" baseline="0" dirty="0">
                <a:latin typeface="STIXTwoText-Italic"/>
              </a:rPr>
              <a:t>S </a:t>
            </a:r>
            <a:r>
              <a:rPr lang="en-GB" sz="1800" b="0" i="0" u="none" strike="noStrike" baseline="0" dirty="0">
                <a:latin typeface="STIXTwoText"/>
              </a:rPr>
              <a:t>and if such explanation has no duplicate then it satisfies the separability </a:t>
            </a:r>
            <a:r>
              <a:rPr lang="en-IE" sz="1800" b="0" i="0" u="none" strike="noStrike" baseline="0" dirty="0">
                <a:latin typeface="STIXTwoText"/>
              </a:rPr>
              <a:t>metric.</a:t>
            </a:r>
          </a:p>
          <a:p>
            <a:pPr algn="l"/>
            <a:endParaRPr lang="en-IE" sz="1800" b="0" i="0" u="none" strike="noStrike" baseline="0" dirty="0">
              <a:latin typeface="STIXTwoText"/>
            </a:endParaRPr>
          </a:p>
          <a:p>
            <a:pPr algn="l">
              <a:buFont typeface="Arial" panose="020B0604020202020204" pitchFamily="34" charset="0"/>
              <a:buChar char="•"/>
            </a:pPr>
            <a:r>
              <a:rPr lang="en-GB" b="0" i="0" dirty="0">
                <a:effectLst/>
                <a:latin typeface="system-ui"/>
              </a:rPr>
              <a:t>Choose subset S of test data</a:t>
            </a:r>
          </a:p>
          <a:p>
            <a:pPr algn="l">
              <a:buFont typeface="Arial" panose="020B0604020202020204" pitchFamily="34" charset="0"/>
              <a:buChar char="•"/>
            </a:pPr>
            <a:r>
              <a:rPr lang="en-GB" b="0" i="0" dirty="0">
                <a:effectLst/>
                <a:latin typeface="system-ui"/>
              </a:rPr>
              <a:t>- ensure no duplicate instances exist. This is a comparison of features, as no explanations have been generated yet. - remove any instances with duplicated features - generate explanations for each remaining instance in the subset of test data</a:t>
            </a:r>
          </a:p>
          <a:p>
            <a:pPr algn="l">
              <a:buFont typeface="Arial" panose="020B0604020202020204" pitchFamily="34" charset="0"/>
              <a:buChar char="•"/>
            </a:pPr>
            <a:r>
              <a:rPr lang="en-GB" b="0" i="0" dirty="0">
                <a:effectLst/>
                <a:latin typeface="system-ui"/>
              </a:rPr>
              <a:t>For every instance in S</a:t>
            </a:r>
          </a:p>
          <a:p>
            <a:pPr algn="l">
              <a:buFont typeface="Arial" panose="020B0604020202020204" pitchFamily="34" charset="0"/>
              <a:buChar char="•"/>
            </a:pPr>
            <a:r>
              <a:rPr lang="en-GB" b="0" i="0" dirty="0">
                <a:effectLst/>
                <a:latin typeface="system-ui"/>
              </a:rPr>
              <a:t>- </a:t>
            </a:r>
            <a:r>
              <a:rPr lang="en-GB" b="1" i="0" dirty="0">
                <a:effectLst/>
                <a:latin typeface="system-ui"/>
              </a:rPr>
              <a:t>compare explanations with all other instance explanations - if no duplicates are found; mark instance as 'success'</a:t>
            </a:r>
          </a:p>
          <a:p>
            <a:pPr algn="l"/>
            <a:endParaRPr lang="en-IE" dirty="0"/>
          </a:p>
        </p:txBody>
      </p:sp>
      <p:sp>
        <p:nvSpPr>
          <p:cNvPr id="4" name="Slide Number Placeholder 3">
            <a:extLst>
              <a:ext uri="{FF2B5EF4-FFF2-40B4-BE49-F238E27FC236}">
                <a16:creationId xmlns:a16="http://schemas.microsoft.com/office/drawing/2014/main" id="{EFA4E22E-FF73-BA3D-3FFD-FF31D82C798F}"/>
              </a:ext>
            </a:extLst>
          </p:cNvPr>
          <p:cNvSpPr>
            <a:spLocks noGrp="1"/>
          </p:cNvSpPr>
          <p:nvPr>
            <p:ph type="sldNum" sz="quarter" idx="5"/>
          </p:nvPr>
        </p:nvSpPr>
        <p:spPr/>
        <p:txBody>
          <a:bodyPr/>
          <a:lstStyle/>
          <a:p>
            <a:pPr>
              <a:defRPr/>
            </a:pPr>
            <a:fld id="{7550B88D-0E89-41E6-B21C-D8706B181F45}" type="slidenum">
              <a:rPr lang="en-US" smtClean="0"/>
              <a:pPr>
                <a:defRPr/>
              </a:pPr>
              <a:t>15</a:t>
            </a:fld>
            <a:endParaRPr lang="en-US"/>
          </a:p>
        </p:txBody>
      </p:sp>
    </p:spTree>
    <p:extLst>
      <p:ext uri="{BB962C8B-B14F-4D97-AF65-F5344CB8AC3E}">
        <p14:creationId xmlns:p14="http://schemas.microsoft.com/office/powerpoint/2010/main" val="2148658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b="1" i="1" u="none" strike="noStrike" baseline="0" dirty="0">
                <a:latin typeface="STIXTwoText-Italic"/>
              </a:rPr>
              <a:t>Ok, the next metric is SIMILARITY…CLICK – no more clicks as the rest of the transitions are automatic</a:t>
            </a:r>
          </a:p>
          <a:p>
            <a:pPr algn="l"/>
            <a:endParaRPr lang="en-GB" sz="1800" b="0" i="1" u="none" strike="noStrike" baseline="0" dirty="0">
              <a:latin typeface="STIXTwoText-Italic"/>
            </a:endParaRPr>
          </a:p>
          <a:p>
            <a:pPr algn="l"/>
            <a:r>
              <a:rPr lang="en-GB" sz="1800" b="1" i="1" u="none" strike="noStrike" baseline="0" dirty="0">
                <a:latin typeface="STIXTwoText-Italic"/>
              </a:rPr>
              <a:t>Similarity</a:t>
            </a:r>
            <a:r>
              <a:rPr lang="en-GB" sz="1800" b="1" i="0" u="none" strike="noStrike" baseline="0" dirty="0">
                <a:latin typeface="STIXTwoText"/>
              </a:rPr>
              <a:t>:  </a:t>
            </a:r>
            <a:r>
              <a:rPr lang="en-GB" sz="2800" b="1" i="0" dirty="0">
                <a:effectLst/>
                <a:latin typeface="system-ui"/>
              </a:rPr>
              <a:t>This metric states that the more similar the instances to be explained, the closer their explanations should be and vice versa</a:t>
            </a:r>
            <a:endParaRPr lang="en-GB" sz="1800" b="1" i="0" u="none" strike="noStrike" baseline="0" dirty="0">
              <a:latin typeface="STIXTwoText"/>
            </a:endParaRPr>
          </a:p>
          <a:p>
            <a:pPr algn="l"/>
            <a:endParaRPr lang="en-GB" sz="1800" b="0" i="0" u="none" strike="noStrike" baseline="0" dirty="0">
              <a:latin typeface="STIXTwoText"/>
            </a:endParaRPr>
          </a:p>
          <a:p>
            <a:pPr algn="l"/>
            <a:r>
              <a:rPr lang="en-GB" sz="1800" b="1" i="0" u="none" strike="noStrike" baseline="0" dirty="0">
                <a:latin typeface="STIXTwoText"/>
              </a:rPr>
              <a:t>To measure the </a:t>
            </a:r>
            <a:r>
              <a:rPr lang="en-GB" sz="1800" b="1" i="0" u="none" strike="noStrike" baseline="0" dirty="0">
                <a:latin typeface="CourierStd"/>
              </a:rPr>
              <a:t>similarity </a:t>
            </a:r>
            <a:r>
              <a:rPr lang="en-GB" sz="1800" b="1" i="0" u="none" strike="noStrike" baseline="0" dirty="0">
                <a:latin typeface="STIXTwoText"/>
              </a:rPr>
              <a:t>metric, we cluster instances in the testing data set</a:t>
            </a:r>
            <a:r>
              <a:rPr lang="en-GB" sz="1800" b="0" i="0" u="none" strike="noStrike" baseline="0" dirty="0">
                <a:latin typeface="STIXTwoText"/>
              </a:rPr>
              <a:t>, after normalization using DBSCAN algorithm. For each framework, we </a:t>
            </a:r>
            <a:r>
              <a:rPr lang="en-GB" sz="1800" b="1" i="0" u="none" strike="noStrike" baseline="0" dirty="0">
                <a:latin typeface="STIXTwoText"/>
              </a:rPr>
              <a:t>normalize the explanations and calculate the mean pairwise Euclidean distances between explanations of testing instances in the same cluster</a:t>
            </a:r>
            <a:r>
              <a:rPr lang="en-GB" sz="1800" b="0" i="0" u="none" strike="noStrike" baseline="0" dirty="0">
                <a:latin typeface="STIXTwoText"/>
              </a:rPr>
              <a:t>. The framework with the smallest mean pairwise Euclidean distances across its clusters is the best reflecting the similarity metric score – the more similar the instances to be explained, the closer their explanations should be and vice versa.</a:t>
            </a:r>
          </a:p>
          <a:p>
            <a:pPr algn="l"/>
            <a:endParaRPr lang="en-GB" sz="1800" b="0" i="0" u="none" strike="noStrike" baseline="0" dirty="0">
              <a:latin typeface="STIXTwoText"/>
            </a:endParaRPr>
          </a:p>
          <a:p>
            <a:pPr algn="l"/>
            <a:r>
              <a:rPr lang="en-GB" sz="2800" i="1" dirty="0">
                <a:effectLst/>
              </a:rPr>
              <a:t># Option code to look at optimising cluster values</a:t>
            </a:r>
            <a:r>
              <a:rPr lang="en-GB" sz="2800" dirty="0"/>
              <a:t> </a:t>
            </a:r>
            <a:r>
              <a:rPr lang="en-GB" sz="2800" dirty="0" err="1"/>
              <a:t>optimal_clusters</a:t>
            </a:r>
            <a:r>
              <a:rPr lang="en-GB" sz="2800" dirty="0"/>
              <a:t> </a:t>
            </a:r>
            <a:r>
              <a:rPr lang="en-GB" sz="2800" b="1" dirty="0">
                <a:effectLst/>
              </a:rPr>
              <a:t>=</a:t>
            </a:r>
            <a:r>
              <a:rPr lang="en-GB" sz="2800" dirty="0"/>
              <a:t> </a:t>
            </a:r>
            <a:r>
              <a:rPr lang="en-GB" sz="2800" dirty="0" err="1"/>
              <a:t>determine_optimal_clusters_davies_bouldin</a:t>
            </a:r>
            <a:r>
              <a:rPr lang="en-GB" sz="2800" dirty="0">
                <a:effectLst/>
              </a:rPr>
              <a:t>(</a:t>
            </a:r>
            <a:r>
              <a:rPr lang="en-GB" sz="2800" dirty="0" err="1"/>
              <a:t>features_df</a:t>
            </a:r>
            <a:r>
              <a:rPr lang="en-GB" sz="2800" dirty="0">
                <a:effectLst/>
              </a:rPr>
              <a:t>)</a:t>
            </a:r>
          </a:p>
          <a:p>
            <a:pPr algn="l"/>
            <a:endParaRPr lang="en-GB" sz="2800" b="0" i="0" u="none" strike="noStrike" baseline="0" dirty="0">
              <a:effectLst/>
              <a:latin typeface="STIXTwoText"/>
            </a:endParaRPr>
          </a:p>
          <a:p>
            <a:pPr algn="l"/>
            <a:r>
              <a:rPr lang="en-GB" sz="2800" b="1" i="0" u="none" strike="noStrike" baseline="0" dirty="0">
                <a:effectLst/>
                <a:latin typeface="STIXTwoText"/>
              </a:rPr>
              <a:t>Not a % score – the average pairwise Euclidean distance for each group of explanations.</a:t>
            </a:r>
            <a:endParaRPr lang="en-GB" sz="1800" b="1" i="0" u="none" strike="noStrike" baseline="0" dirty="0">
              <a:latin typeface="STIXTwoText"/>
            </a:endParaRP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16</a:t>
            </a:fld>
            <a:endParaRPr lang="en-US"/>
          </a:p>
        </p:txBody>
      </p:sp>
    </p:spTree>
    <p:extLst>
      <p:ext uri="{BB962C8B-B14F-4D97-AF65-F5344CB8AC3E}">
        <p14:creationId xmlns:p14="http://schemas.microsoft.com/office/powerpoint/2010/main" val="3126888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1" i="1" u="none" strike="noStrike" baseline="0" dirty="0">
                <a:latin typeface="STIXTwoText-Italic"/>
              </a:rPr>
              <a:t>Ok, the next metric is Computational </a:t>
            </a:r>
            <a:r>
              <a:rPr lang="en-GB" sz="1200" b="1" i="1" u="none" strike="noStrike" baseline="0" dirty="0" err="1">
                <a:latin typeface="STIXTwoText-Italic"/>
              </a:rPr>
              <a:t>Efficicency</a:t>
            </a:r>
            <a:r>
              <a:rPr lang="en-GB" sz="1200" b="1" i="1" u="none" strike="noStrike" baseline="0" dirty="0">
                <a:latin typeface="STIXTwoText-Italic"/>
              </a:rPr>
              <a:t>…CLICK – the two more clicks for the text after time image appears</a:t>
            </a:r>
          </a:p>
          <a:p>
            <a:pPr algn="l"/>
            <a:endParaRPr lang="en-GB" sz="1200" b="0" i="0" u="none" strike="noStrike" baseline="0" dirty="0">
              <a:latin typeface="STIXTwoText"/>
            </a:endParaRPr>
          </a:p>
          <a:p>
            <a:pPr algn="l"/>
            <a:r>
              <a:rPr lang="en-GB" sz="1200" b="1" i="0" u="none" strike="noStrike" baseline="0" dirty="0">
                <a:latin typeface="STIXTwoText"/>
              </a:rPr>
              <a:t>2. </a:t>
            </a:r>
            <a:r>
              <a:rPr lang="en-GB" sz="1200" b="1" i="1" u="none" strike="noStrike" baseline="0" dirty="0">
                <a:latin typeface="STIXTwoText-Italic"/>
              </a:rPr>
              <a:t>Time</a:t>
            </a:r>
            <a:r>
              <a:rPr lang="en-GB" sz="1200" b="1" i="0" u="none" strike="noStrike" baseline="0" dirty="0">
                <a:latin typeface="STIXTwoText"/>
              </a:rPr>
              <a:t>: This metric represents the average time taken by the interpretability framework to output an explanation. </a:t>
            </a:r>
            <a:endParaRPr lang="en-IE" sz="1200" b="1" i="0" u="none" strike="noStrike" baseline="0" dirty="0">
              <a:latin typeface="STIXTwoText"/>
            </a:endParaRPr>
          </a:p>
          <a:p>
            <a:endParaRPr lang="en-IE" sz="1200" b="0" i="0" u="none" strike="noStrike" baseline="0" dirty="0">
              <a:latin typeface="STIXTwoText"/>
            </a:endParaRPr>
          </a:p>
          <a:p>
            <a:r>
              <a:rPr lang="en-IE" sz="1200" b="1" i="0" u="none" strike="noStrike" baseline="0" dirty="0">
                <a:latin typeface="STIXTwoText"/>
              </a:rPr>
              <a:t>This was challenged as a metric, but I believe it is a valid metric for consideration in a commercial system.</a:t>
            </a:r>
          </a:p>
          <a:p>
            <a:endParaRPr lang="en-IE" sz="1200" b="0" i="0" u="none" strike="noStrike" baseline="0" dirty="0">
              <a:latin typeface="STIXTwoText"/>
            </a:endParaRPr>
          </a:p>
          <a:p>
            <a:endParaRPr lang="en-IE" sz="1200" b="0" i="0" u="none" strike="noStrike" baseline="0" dirty="0">
              <a:latin typeface="STIXTwoText"/>
            </a:endParaRPr>
          </a:p>
          <a:p>
            <a:r>
              <a:rPr lang="en-IE" sz="1200" b="0" i="0" u="none" strike="noStrike" baseline="0" dirty="0">
                <a:latin typeface="STIXTwoText"/>
              </a:rPr>
              <a:t>Check specification of Azure Kubeflow Notebooks…</a:t>
            </a:r>
          </a:p>
          <a:p>
            <a:endParaRPr lang="en-IE" sz="1200" b="0" i="0" u="none" strike="noStrike" baseline="0" dirty="0">
              <a:latin typeface="STIXTwoText"/>
            </a:endParaRPr>
          </a:p>
          <a:p>
            <a:r>
              <a:rPr lang="en-IE" sz="1200" b="1" i="0" u="none" strike="noStrike" baseline="0" dirty="0">
                <a:latin typeface="STIXTwoText"/>
              </a:rPr>
              <a:t>On click – all these output scores from the metrics feed into a statistical comparison and results output/analysis/conclusion</a:t>
            </a:r>
            <a:endParaRPr lang="en-IE" b="1" i="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17</a:t>
            </a:fld>
            <a:endParaRPr lang="en-US"/>
          </a:p>
        </p:txBody>
      </p:sp>
    </p:spTree>
    <p:extLst>
      <p:ext uri="{BB962C8B-B14F-4D97-AF65-F5344CB8AC3E}">
        <p14:creationId xmlns:p14="http://schemas.microsoft.com/office/powerpoint/2010/main" val="421907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That was an overview of the design, the actual implementation looks like this… TRANSITION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18</a:t>
            </a:fld>
            <a:endParaRPr lang="en-US"/>
          </a:p>
        </p:txBody>
      </p:sp>
    </p:spTree>
    <p:extLst>
      <p:ext uri="{BB962C8B-B14F-4D97-AF65-F5344CB8AC3E}">
        <p14:creationId xmlns:p14="http://schemas.microsoft.com/office/powerpoint/2010/main" val="2725968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Used a Kubeflow environment to build up a series of Python notebooks to execute the stages/steps in the experiments.</a:t>
            </a:r>
          </a:p>
          <a:p>
            <a:endParaRPr lang="en-IE" b="1" dirty="0"/>
          </a:p>
          <a:p>
            <a:r>
              <a:rPr lang="en-IE" b="1" dirty="0"/>
              <a:t>Aimed to follow good software engineering practice and build as modular a framework as possible, separating out the logic that;</a:t>
            </a:r>
          </a:p>
          <a:p>
            <a:pPr marL="171450" indent="-171450">
              <a:buFontTx/>
              <a:buChar char="-"/>
            </a:pPr>
            <a:r>
              <a:rPr lang="en-IE" b="1" dirty="0"/>
              <a:t>builds the model, </a:t>
            </a:r>
          </a:p>
          <a:p>
            <a:pPr marL="171450" indent="-171450">
              <a:buFontTx/>
              <a:buChar char="-"/>
            </a:pPr>
            <a:r>
              <a:rPr lang="en-IE" b="1" dirty="0"/>
              <a:t>from the individual XAI techniques generating the explainers</a:t>
            </a:r>
          </a:p>
          <a:p>
            <a:pPr marL="171450" indent="-171450">
              <a:buFontTx/>
              <a:buChar char="-"/>
            </a:pPr>
            <a:r>
              <a:rPr lang="en-IE" b="1" dirty="0"/>
              <a:t>To the functions that actual do the metric scoring</a:t>
            </a:r>
          </a:p>
          <a:p>
            <a:pPr marL="171450" indent="-171450">
              <a:buFontTx/>
              <a:buChar char="-"/>
            </a:pPr>
            <a:r>
              <a:rPr lang="en-IE" b="1" dirty="0"/>
              <a:t>To the code that conducts and presents the statistical analysis</a:t>
            </a:r>
          </a:p>
          <a:p>
            <a:pPr marL="0" indent="0">
              <a:buFontTx/>
              <a:buNone/>
            </a:pPr>
            <a:endParaRPr lang="en-IE" b="1" dirty="0"/>
          </a:p>
          <a:p>
            <a:pPr marL="0" indent="0">
              <a:buFontTx/>
              <a:buNone/>
            </a:pPr>
            <a:r>
              <a:rPr lang="en-IE" b="1" dirty="0"/>
              <a:t>The idea was to make the codebase as extensible as possible – the link is on screen to my GitHub repo (included in Thesis appendices)</a:t>
            </a:r>
          </a:p>
          <a:p>
            <a:pPr marL="0" indent="0">
              <a:buFontTx/>
              <a:buNone/>
            </a:pPr>
            <a:endParaRPr lang="en-IE" b="1" dirty="0"/>
          </a:p>
          <a:p>
            <a:pPr marL="0" indent="0">
              <a:buFontTx/>
              <a:buNone/>
            </a:pPr>
            <a:r>
              <a:rPr lang="en-IE" b="1" dirty="0"/>
              <a:t>I will explain in a moment why it was necessary to break the input Test data into ‘chunks’ before generating the explanations.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19</a:t>
            </a:fld>
            <a:endParaRPr lang="en-US"/>
          </a:p>
        </p:txBody>
      </p:sp>
    </p:spTree>
    <p:extLst>
      <p:ext uri="{BB962C8B-B14F-4D97-AF65-F5344CB8AC3E}">
        <p14:creationId xmlns:p14="http://schemas.microsoft.com/office/powerpoint/2010/main" val="3301949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I’m starting with a very brief explanation of why I choose this area of research, as I believe it frame the motivation and approach I followed in this thesis.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a:t>
            </a:fld>
            <a:endParaRPr lang="en-US"/>
          </a:p>
        </p:txBody>
      </p:sp>
    </p:spTree>
    <p:extLst>
      <p:ext uri="{BB962C8B-B14F-4D97-AF65-F5344CB8AC3E}">
        <p14:creationId xmlns:p14="http://schemas.microsoft.com/office/powerpoint/2010/main" val="340841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On click brings you in TRANSITIONS do the rest.</a:t>
            </a:r>
          </a:p>
          <a:p>
            <a:endParaRPr lang="en-IE" b="1" dirty="0"/>
          </a:p>
          <a:p>
            <a:r>
              <a:rPr lang="en-IE" b="1" dirty="0"/>
              <a:t>Briefly coming back to the point that, before running the metrics experiments proper, I carried out a manual verification that XAI outputs generated on my data were meaningful.</a:t>
            </a:r>
          </a:p>
          <a:p>
            <a:endParaRPr lang="en-IE" b="1" dirty="0"/>
          </a:p>
          <a:p>
            <a:r>
              <a:rPr lang="en-IE" b="1" dirty="0"/>
              <a:t>No point having bad data going into the metrics.</a:t>
            </a:r>
          </a:p>
          <a:p>
            <a:endParaRPr lang="en-IE" b="1" dirty="0"/>
          </a:p>
          <a:p>
            <a:r>
              <a:rPr lang="en-IE" b="1" dirty="0"/>
              <a:t>I had to create my own visualisations on the ANCHOR and DiCE output to handle reverse scaling and better visibility on the counterfactuals. I did run into some problems at this point but I will come back to that before the end of the presentation.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20</a:t>
            </a:fld>
            <a:endParaRPr lang="en-US"/>
          </a:p>
        </p:txBody>
      </p:sp>
    </p:spTree>
    <p:extLst>
      <p:ext uri="{BB962C8B-B14F-4D97-AF65-F5344CB8AC3E}">
        <p14:creationId xmlns:p14="http://schemas.microsoft.com/office/powerpoint/2010/main" val="250878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So, I did confirm that the interpretability techniques would work with my data…and I could generate the metrics score… NEXT SLIDE</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21</a:t>
            </a:fld>
            <a:endParaRPr lang="en-US"/>
          </a:p>
        </p:txBody>
      </p:sp>
    </p:spTree>
    <p:extLst>
      <p:ext uri="{BB962C8B-B14F-4D97-AF65-F5344CB8AC3E}">
        <p14:creationId xmlns:p14="http://schemas.microsoft.com/office/powerpoint/2010/main" val="2364252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Just move onto slide and it’s all transitions…</a:t>
            </a:r>
          </a:p>
          <a:p>
            <a:endParaRPr lang="en-IE" b="1" dirty="0"/>
          </a:p>
          <a:p>
            <a:r>
              <a:rPr lang="en-IE" b="1" dirty="0"/>
              <a:t>So, test data was broken down into 20 blocks and hence I got four sets of results against those blocks – as I said I will elaborate very shortly on why I chose to break the input Test Data up like this</a:t>
            </a:r>
          </a:p>
          <a:p>
            <a:endParaRPr lang="en-IE" b="1" dirty="0"/>
          </a:p>
          <a:p>
            <a:r>
              <a:rPr lang="en-IE" b="1" dirty="0"/>
              <a:t>The results for each metric for each XAI technique was averaged and then analysed to see if there is a statistical difference…which I could determine that there is NOT, confirming the NULL Hypothesis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22</a:t>
            </a:fld>
            <a:endParaRPr lang="en-US"/>
          </a:p>
        </p:txBody>
      </p:sp>
    </p:spTree>
    <p:extLst>
      <p:ext uri="{BB962C8B-B14F-4D97-AF65-F5344CB8AC3E}">
        <p14:creationId xmlns:p14="http://schemas.microsoft.com/office/powerpoint/2010/main" val="2640497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75EF2-303B-E3F0-A8BF-EE87799A9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FF75-5C1D-B961-204B-1EF23CFC8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890B5-DDAE-5564-22D6-1A700EDDAFA6}"/>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TRANSITION in…Elaborating here a little further on the statistical analysis, but also want to pick out some of the main experiment observations….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Click and talk to each bullet point…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Identity scores poorly for all XAI methods, with the exception of SHAP. This was arguably the most straightforward metric: similar instances should have similar explanations. However, the SHAP technique provides a score for all instance values, while the other methods generate explainers that cover only some instance attributes. This does not invalidate the use of this metric, but it is a key consideration when evaluating this research.       IDENTITY: </a:t>
            </a:r>
            <a:r>
              <a:rPr lang="en-US" dirty="0"/>
              <a:t>Distance between most similar instances = Distance between associated explanations.</a:t>
            </a:r>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ANCHORS is one of the methods that produces relatively sparse output (only one feature might be classified as an 'anchor' in the classification result). Thus, the explanations score relatively poorly in distinguishing themselves from each other (\</a:t>
            </a:r>
            <a:r>
              <a:rPr lang="en-GB" dirty="0" err="1"/>
              <a:t>textit</a:t>
            </a:r>
            <a:r>
              <a:rPr lang="en-GB" dirty="0"/>
              <a:t>{</a:t>
            </a:r>
            <a:r>
              <a:rPr lang="en-GB" dirty="0" err="1"/>
              <a:t>Seperability</a:t>
            </a:r>
            <a:r>
              <a:rPr lang="en-GB" dirty="0"/>
              <a:t>}).   SEPERABILITY: </a:t>
            </a:r>
            <a:r>
              <a:rPr lang="en-GB" sz="1200" dirty="0"/>
              <a:t>Dissimilar instances must have dissimilar explanations</a:t>
            </a:r>
            <a:endParaRPr lang="en-IE" dirty="0"/>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DiCE: The magnitude of counterfactual explanations for different individual instances can vary significantly. Hence, the DiCE method produces outputs where the Euclidean distance between separate explanations can be significant. This characteristic explains the higher DiCE score for \</a:t>
            </a:r>
            <a:r>
              <a:rPr lang="en-GB" dirty="0" err="1"/>
              <a:t>textit</a:t>
            </a:r>
            <a:r>
              <a:rPr lang="en-GB" dirty="0"/>
              <a:t>{Similarity}.      SIMILARITY: </a:t>
            </a:r>
            <a:r>
              <a:rPr lang="en-US" dirty="0"/>
              <a:t>The more similar the instances, the closer their explanations are to each other.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All custom metrics were designed and implemented to score a range of traits across the XAI methods. A poor score on one metric is often balanced by better performance on other metrics. The research appears to have applied a balanced assessment framework for use in these experiments.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lvl="0"/>
            <a:r>
              <a:rPr lang="en-GB" dirty="0"/>
              <a:t>STABILITY : </a:t>
            </a:r>
            <a:r>
              <a:rPr lang="en-US" sz="1200" dirty="0"/>
              <a:t>Instances belonging to the same class have comparable explanations? Instances/Explanations cluster in same ‘Fraud’/’Non-Fraud’ clusters.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IE" dirty="0"/>
              <a:t>   </a:t>
            </a:r>
          </a:p>
        </p:txBody>
      </p:sp>
      <p:sp>
        <p:nvSpPr>
          <p:cNvPr id="4" name="Slide Number Placeholder 3">
            <a:extLst>
              <a:ext uri="{FF2B5EF4-FFF2-40B4-BE49-F238E27FC236}">
                <a16:creationId xmlns:a16="http://schemas.microsoft.com/office/drawing/2014/main" id="{178EBC41-8A08-F58D-7FCD-44BAC83873C3}"/>
              </a:ext>
            </a:extLst>
          </p:cNvPr>
          <p:cNvSpPr>
            <a:spLocks noGrp="1"/>
          </p:cNvSpPr>
          <p:nvPr>
            <p:ph type="sldNum" sz="quarter" idx="5"/>
          </p:nvPr>
        </p:nvSpPr>
        <p:spPr/>
        <p:txBody>
          <a:bodyPr/>
          <a:lstStyle/>
          <a:p>
            <a:pPr>
              <a:defRPr/>
            </a:pPr>
            <a:fld id="{7550B88D-0E89-41E6-B21C-D8706B181F45}" type="slidenum">
              <a:rPr lang="en-US" smtClean="0"/>
              <a:pPr>
                <a:defRPr/>
              </a:pPr>
              <a:t>23</a:t>
            </a:fld>
            <a:endParaRPr lang="en-US"/>
          </a:p>
        </p:txBody>
      </p:sp>
    </p:spTree>
    <p:extLst>
      <p:ext uri="{BB962C8B-B14F-4D97-AF65-F5344CB8AC3E}">
        <p14:creationId xmlns:p14="http://schemas.microsoft.com/office/powerpoint/2010/main" val="2508935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Read the first line as is…</a:t>
            </a:r>
          </a:p>
          <a:p>
            <a:endParaRPr lang="en-IE" b="1" dirty="0"/>
          </a:p>
          <a:p>
            <a:endParaRPr lang="en-IE" b="1" dirty="0"/>
          </a:p>
          <a:p>
            <a:r>
              <a:rPr lang="en-IE" b="1" dirty="0"/>
              <a:t>To convince a Product Manager, we would need more datasets and more XAI techniques…</a:t>
            </a:r>
          </a:p>
          <a:p>
            <a:endParaRPr lang="en-IE" b="1" dirty="0"/>
          </a:p>
          <a:p>
            <a:r>
              <a:rPr lang="en-IE" b="1" dirty="0"/>
              <a:t>On the last point, I very deliberately choose not to go down the route of a human-led survey for this thesis, but when one looks at the output from ANCHORS and DiCE there is an argument that this information would be really most useful when being interpreted by a credit card fraud investigator. </a:t>
            </a:r>
          </a:p>
          <a:p>
            <a:endParaRPr lang="en-IE" b="1" dirty="0"/>
          </a:p>
          <a:p>
            <a:r>
              <a:rPr lang="en-IE" b="1" dirty="0"/>
              <a:t>However, I am going to come back to that last point in my conclusions.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25</a:t>
            </a:fld>
            <a:endParaRPr lang="en-US"/>
          </a:p>
        </p:txBody>
      </p:sp>
    </p:spTree>
    <p:extLst>
      <p:ext uri="{BB962C8B-B14F-4D97-AF65-F5344CB8AC3E}">
        <p14:creationId xmlns:p14="http://schemas.microsoft.com/office/powerpoint/2010/main" val="1974276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Also…context is important; what did the experiments tell us about the interactions of the XAI techniques with this ‘real world’ credit card fraud data…?</a:t>
            </a:r>
          </a:p>
          <a:p>
            <a:endParaRPr lang="en-IE" b="1" dirty="0"/>
          </a:p>
          <a:p>
            <a:r>
              <a:rPr lang="en-IE" b="1" dirty="0"/>
              <a:t>ANCHORS took many hours to run; and would not generate outputs at all unless the input test data was broken into chunks – mention fact about 5% of data – this would be commercially unviable even for batch processing.</a:t>
            </a:r>
          </a:p>
          <a:p>
            <a:endParaRPr lang="en-IE" b="1" dirty="0"/>
          </a:p>
          <a:p>
            <a:r>
              <a:rPr lang="en-IE" b="1" dirty="0"/>
              <a:t>DiCE to did not work at all on CC dataset after the initial feature selection process was completed and the model built. The number and relationship of binary values in the search space meant that no counterfactuals were produced unless the feature set was extended with additional continuous attributes. This is not degrade the model performance and binary counterfactuals were included in the output but it could be a consideration.</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26</a:t>
            </a:fld>
            <a:endParaRPr lang="en-US"/>
          </a:p>
        </p:txBody>
      </p:sp>
    </p:spTree>
    <p:extLst>
      <p:ext uri="{BB962C8B-B14F-4D97-AF65-F5344CB8AC3E}">
        <p14:creationId xmlns:p14="http://schemas.microsoft.com/office/powerpoint/2010/main" val="3162941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Where would I go from here with the results of the Thesis experiment…?</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27</a:t>
            </a:fld>
            <a:endParaRPr lang="en-US"/>
          </a:p>
        </p:txBody>
      </p:sp>
    </p:spTree>
    <p:extLst>
      <p:ext uri="{BB962C8B-B14F-4D97-AF65-F5344CB8AC3E}">
        <p14:creationId xmlns:p14="http://schemas.microsoft.com/office/powerpoint/2010/main" val="2047099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Mentioned already the broadening of the experiments with more data sets and more XAI techniques.</a:t>
            </a:r>
          </a:p>
          <a:p>
            <a:endParaRPr lang="en-IE" b="1" dirty="0"/>
          </a:p>
          <a:p>
            <a:r>
              <a:rPr lang="en-IE" b="1" dirty="0"/>
              <a:t>Create more custom metrics to increase range of criteria.</a:t>
            </a:r>
          </a:p>
          <a:p>
            <a:endParaRPr lang="en-IE" b="1" dirty="0"/>
          </a:p>
          <a:p>
            <a:r>
              <a:rPr lang="en-IE" b="1" dirty="0"/>
              <a:t>On the last point there is a veritable technological arms races going on right now between software vendors to incorporate Gen AI/CoPilot capabilities into Financial Crime products. I would suggest feed all the XAI outputs into a suitably prepared LLM to present a holistic explanation back to an investigator (might have to revert to human-surveys for that) – or even go so far as to use LAMs and propose the elimination of fraud investigators for certain tasks such as submitting disclosure reports to regulators (switch domain to AML maybe).</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28</a:t>
            </a:fld>
            <a:endParaRPr lang="en-US"/>
          </a:p>
        </p:txBody>
      </p:sp>
    </p:spTree>
    <p:extLst>
      <p:ext uri="{BB962C8B-B14F-4D97-AF65-F5344CB8AC3E}">
        <p14:creationId xmlns:p14="http://schemas.microsoft.com/office/powerpoint/2010/main" val="8332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Proximity. Intuitively, CF examples that are closest to the original input can be the most useful to a user. We quantify proximity as the (negative) vector distance between the original input and CF example’s features. This can be specified by a distance metric such as ℓ1-distance (optionally weighted by a user-provided custom weight for each feature). Proximity of a set of counterfactual examples is the mean proximity over the set. Proximity := − 1 k Õ k </a:t>
            </a:r>
            <a:r>
              <a:rPr lang="en-GB" dirty="0" err="1"/>
              <a:t>i</a:t>
            </a:r>
            <a:r>
              <a:rPr lang="en-GB" dirty="0"/>
              <a:t>=1 </a:t>
            </a:r>
            <a:r>
              <a:rPr lang="en-GB" dirty="0" err="1"/>
              <a:t>dist</a:t>
            </a:r>
            <a:r>
              <a:rPr lang="en-GB" dirty="0"/>
              <a:t>(ci , x). </a:t>
            </a:r>
          </a:p>
          <a:p>
            <a:r>
              <a:rPr lang="en-GB" dirty="0"/>
              <a:t>(3) Sparsity. Closely connected to proximity is the feasibility property of sparsity: how many features does a user need to change to transition to the counterfactual class. Intuitively, a counterfactual example will be more feasible if it makes changes to fewer number of features</a:t>
            </a:r>
          </a:p>
          <a:p>
            <a:endParaRPr lang="en-GB" dirty="0"/>
          </a:p>
          <a:p>
            <a:r>
              <a:rPr lang="en-GB" b="0" i="0" dirty="0" err="1">
                <a:effectLst/>
                <a:latin typeface="Arial" panose="020B0604020202020204" pitchFamily="34" charset="0"/>
              </a:rPr>
              <a:t>DiCE</a:t>
            </a:r>
            <a:r>
              <a:rPr lang="en-GB" b="0" i="0" dirty="0">
                <a:effectLst/>
                <a:latin typeface="Arial" panose="020B0604020202020204" pitchFamily="34" charset="0"/>
              </a:rPr>
              <a:t>: </a:t>
            </a:r>
            <a:r>
              <a:rPr lang="en-GB" b="0" i="0" dirty="0" err="1">
                <a:effectLst/>
                <a:latin typeface="Arial" panose="020B0604020202020204" pitchFamily="34" charset="0"/>
              </a:rPr>
              <a:t>Mothilal</a:t>
            </a:r>
            <a:r>
              <a:rPr lang="en-GB" b="0" i="0" dirty="0">
                <a:effectLst/>
                <a:latin typeface="Arial" panose="020B0604020202020204" pitchFamily="34" charset="0"/>
              </a:rPr>
              <a:t>, S. A., R. K., &amp; Tan, C. (2020). Explaining machine learning classifiers through diverse counterfactual explanations. Proceedings of the 2020 Conference on Fairness, Accountability, and Transparency. </a:t>
            </a:r>
            <a:r>
              <a:rPr lang="en-GB" b="0" i="0" dirty="0" err="1">
                <a:effectLst/>
                <a:latin typeface="Arial" panose="020B0604020202020204" pitchFamily="34" charset="0"/>
              </a:rPr>
              <a:t>doi</a:t>
            </a:r>
            <a:r>
              <a:rPr lang="en-GB" b="0" i="0" dirty="0">
                <a:effectLst/>
                <a:latin typeface="Arial" panose="020B0604020202020204" pitchFamily="34" charset="0"/>
              </a:rPr>
              <a:t>: 10.48550/arXiv.1806.08049 – followed this approach; including use of German Credit dataset.</a:t>
            </a:r>
          </a:p>
          <a:p>
            <a:pPr marL="285750" indent="-285750">
              <a:buFont typeface="Wingdings" panose="05000000000000000000" pitchFamily="2" charset="2"/>
              <a:buChar char="n"/>
            </a:pPr>
            <a:r>
              <a:rPr lang="en-IE" sz="1800" b="0" i="0" u="none" strike="noStrike" baseline="0" dirty="0">
                <a:latin typeface="LinLibertineTB"/>
              </a:rPr>
              <a:t>Relative scale of features.</a:t>
            </a:r>
            <a:r>
              <a:rPr lang="en-GB" sz="1800" b="0" i="0" u="none" strike="noStrike" baseline="0" dirty="0">
                <a:effectLst/>
                <a:latin typeface="Arial" panose="020B0604020202020204" pitchFamily="34" charset="0"/>
              </a:rPr>
              <a:t> –</a:t>
            </a:r>
          </a:p>
          <a:p>
            <a:pPr marL="171450" indent="-171450">
              <a:buFont typeface="Wingdings" panose="05000000000000000000" pitchFamily="2" charset="2"/>
              <a:buChar char="n"/>
            </a:pPr>
            <a:endParaRPr lang="en-GB" sz="1800" b="0" i="0" u="none" strike="noStrike" baseline="0" dirty="0">
              <a:effectLst/>
              <a:latin typeface="Arial" panose="020B0604020202020204" pitchFamily="34" charset="0"/>
            </a:endParaRPr>
          </a:p>
          <a:p>
            <a:pPr marL="0" indent="0">
              <a:buFont typeface="Wingdings" panose="05000000000000000000" pitchFamily="2" charset="2"/>
              <a:buNone/>
            </a:pPr>
            <a:r>
              <a:rPr lang="en-GB" sz="2800" dirty="0"/>
              <a:t>Benchmarking Counterfactual Algorithms for XAI: From White Box to Black Box  - Moreira et al 2022</a:t>
            </a:r>
            <a:endParaRPr lang="en-GB" sz="1800" b="0" i="0" u="none" strike="noStrike" baseline="0" dirty="0">
              <a:effectLst/>
              <a:latin typeface="Arial" panose="020B0604020202020204" pitchFamily="34" charset="0"/>
            </a:endParaRPr>
          </a:p>
          <a:p>
            <a:pPr marL="171450" indent="-171450">
              <a:buFont typeface="Wingdings" panose="05000000000000000000" pitchFamily="2" charset="2"/>
              <a:buChar char="n"/>
            </a:pPr>
            <a:r>
              <a:rPr lang="en-GB" dirty="0"/>
              <a:t>Plausibility. This property is analogous to Actionability and Reasonability [39, 63, 64, 68, 81]. Counterfactuals that are plausible need to be valid, and the search process should yield logically plausible outcomes. As a result, immutable features should never be changed (such as religion and gender).</a:t>
            </a:r>
          </a:p>
          <a:p>
            <a:pPr marL="171450" indent="-171450">
              <a:buFont typeface="Wingdings" panose="05000000000000000000" pitchFamily="2" charset="2"/>
              <a:buChar char="n"/>
            </a:pPr>
            <a:r>
              <a:rPr lang="en-GB" dirty="0" err="1"/>
              <a:t>DiCE</a:t>
            </a:r>
            <a:r>
              <a:rPr lang="en-GB" dirty="0"/>
              <a:t> ensures plausibility, and therefore it can generate actionable and meaningful counterfactuals by constraining the space of sensitive features such as gender, race, etc.</a:t>
            </a:r>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30</a:t>
            </a:fld>
            <a:endParaRPr lang="en-US"/>
          </a:p>
        </p:txBody>
      </p:sp>
    </p:spTree>
    <p:extLst>
      <p:ext uri="{BB962C8B-B14F-4D97-AF65-F5344CB8AC3E}">
        <p14:creationId xmlns:p14="http://schemas.microsoft.com/office/powerpoint/2010/main" val="3787937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To explain my background – I have ~30 years' experience in software development and testing; but the last 20 very specifically in the area of financial crime prevention.</a:t>
            </a:r>
          </a:p>
          <a:p>
            <a:endParaRPr lang="en-IE" b="1" dirty="0"/>
          </a:p>
          <a:p>
            <a:r>
              <a:rPr lang="en-IE" b="1" dirty="0"/>
              <a:t>I have peripherally been involved and interested in advance with ML over the last 8 years or so and tried to keep pace with work that my colleagues have been doing in this area – hence the access to internal datasets specialising in credit card fraud – more on that later.</a:t>
            </a:r>
          </a:p>
          <a:p>
            <a:endParaRPr lang="en-IE" b="1" dirty="0"/>
          </a:p>
          <a:p>
            <a:endParaRPr lang="en-IE" b="1" dirty="0"/>
          </a:p>
          <a:p>
            <a:r>
              <a:rPr lang="en-IE" b="1" dirty="0"/>
              <a:t>Somewhat serendipitously, at the same time in late 2022 my company was acquired by </a:t>
            </a:r>
            <a:r>
              <a:rPr lang="en-IE" b="1" dirty="0" err="1"/>
              <a:t>SymponyAI</a:t>
            </a:r>
            <a:r>
              <a:rPr lang="en-IE" b="1" dirty="0"/>
              <a:t> (who are more advanced in using ML techniques for financial crime software) at the same time that I was taking the module on Research Design and Proposal Writing (Dr Luca Longo). So, I was hearing suggested future roadmap plans from new Product Designers on the greater use of explainability techniques at the same time Dr Longo’s class was providing some guidance in this area as I was trying to shape my dissertation.</a:t>
            </a:r>
          </a:p>
          <a:p>
            <a:endParaRPr lang="en-IE" b="1" dirty="0"/>
          </a:p>
          <a:p>
            <a:r>
              <a:rPr lang="en-IE" b="1" dirty="0"/>
              <a:t>Since then, our Product has not done made major enhancements beyond the use of SHAP values, but I got to know some of the Product designers and XAI came up as a future topic for enhancement, which led me into looking at this topic much further and the idea of a comparative analysis in the financial crime domain.  </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3</a:t>
            </a:fld>
            <a:endParaRPr lang="en-US"/>
          </a:p>
        </p:txBody>
      </p:sp>
    </p:spTree>
    <p:extLst>
      <p:ext uri="{BB962C8B-B14F-4D97-AF65-F5344CB8AC3E}">
        <p14:creationId xmlns:p14="http://schemas.microsoft.com/office/powerpoint/2010/main" val="126510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I already mentioned the module on Research Design and Proposal Writing (Dr Luca Longo) and obviously as I was gravitating towards the topic of XAI in credit card fraud detection I began researching the existing literature on the topic.</a:t>
            </a:r>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4</a:t>
            </a:fld>
            <a:endParaRPr lang="en-US"/>
          </a:p>
        </p:txBody>
      </p:sp>
    </p:spTree>
    <p:extLst>
      <p:ext uri="{BB962C8B-B14F-4D97-AF65-F5344CB8AC3E}">
        <p14:creationId xmlns:p14="http://schemas.microsoft.com/office/powerpoint/2010/main" val="148593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I know the intention of this presentation is not focus to heavily on the literature review but to quickly synopsise the themes and inspiration from my review…</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It’s hard NOT to find a paper that doesn’t throw in some comment in the intro about the need to unpick the inner workings of a ‘black box’ ML mode and explain why. EU law is pushy on the need to explain why an automated decision is made about a citizen and why a credit card transaction gets </a:t>
            </a:r>
            <a:r>
              <a:rPr lang="en-IE" sz="1200" b="1" i="0" u="none" strike="noStrike" baseline="0" dirty="0" err="1">
                <a:latin typeface="STIXTwoText-Bold"/>
              </a:rPr>
              <a:t>flaged</a:t>
            </a:r>
            <a:r>
              <a:rPr lang="en-IE" sz="1200" b="1" i="0" u="none" strike="noStrike" baseline="0" dirty="0">
                <a:latin typeface="STIXTwoText-Bold"/>
              </a:rPr>
              <a:t> as ‘fraud’.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There is still a significant amount of subjectivity about the definition of a good explanation – there is frequent use of survey of human opinion on the explanations. Without being too flippant; using real people is a problem because they are expensive, stupid (lack of domain knowledge) or biased.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Very, very deliberately I decided early on that I wanted to avoid human interaction and build an objective comparison model of different XAI techniques for credit card fraud.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b="1" i="0" u="none" strike="noStrike" baseline="0" dirty="0">
              <a:latin typeface="STIXTwoText-Bold"/>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b="1" i="0" u="none" strike="noStrike" baseline="0" dirty="0">
                <a:latin typeface="STIXTwoText-Bold"/>
              </a:rPr>
              <a:t>Very much influenced by a 2020 paper called  ‘Interpretability in healthcare: A comparative </a:t>
            </a:r>
            <a:r>
              <a:rPr lang="en-GB" sz="1200" b="1" i="0" u="none" strike="noStrike" baseline="0" dirty="0">
                <a:latin typeface="STIXTwoText-Bold"/>
              </a:rPr>
              <a:t>study of local machine learning </a:t>
            </a:r>
            <a:r>
              <a:rPr lang="en-IE" sz="1200" b="1" i="0" u="none" strike="noStrike" baseline="0" dirty="0">
                <a:latin typeface="STIXTwoText-Bold"/>
              </a:rPr>
              <a:t>interpretability techniques’  --  Radwa ElShawi1 Youssef Sherif1 Mouaz Al-Mallah2 Sherif Sakr1. I will elaborate in the following slides about where this inspiration led me – but although I could find other </a:t>
            </a:r>
            <a:r>
              <a:rPr lang="en-IE" sz="1200" b="1" i="0" u="none" strike="noStrike" baseline="0" dirty="0" err="1">
                <a:latin typeface="STIXTwoText-Bold"/>
              </a:rPr>
              <a:t>simailrish</a:t>
            </a:r>
            <a:r>
              <a:rPr lang="en-IE" sz="1200" b="1" i="0" u="none" strike="noStrike" baseline="0" dirty="0">
                <a:latin typeface="STIXTwoText-Bold"/>
              </a:rPr>
              <a:t> work with Healthcare data there was nothing obviously comparable in the same way for credit card fraud (or more general financial crime topics).</a:t>
            </a:r>
            <a:endParaRPr lang="en-GB" dirty="0"/>
          </a:p>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5</a:t>
            </a:fld>
            <a:endParaRPr lang="en-US"/>
          </a:p>
        </p:txBody>
      </p:sp>
    </p:spTree>
    <p:extLst>
      <p:ext uri="{BB962C8B-B14F-4D97-AF65-F5344CB8AC3E}">
        <p14:creationId xmlns:p14="http://schemas.microsoft.com/office/powerpoint/2010/main" val="15694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So let me refine in a more formal way what I decided was going to be the research objective for this thesis….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6</a:t>
            </a:fld>
            <a:endParaRPr lang="en-US"/>
          </a:p>
        </p:txBody>
      </p:sp>
    </p:spTree>
    <p:extLst>
      <p:ext uri="{BB962C8B-B14F-4D97-AF65-F5344CB8AC3E}">
        <p14:creationId xmlns:p14="http://schemas.microsoft.com/office/powerpoint/2010/main" val="433737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This is taken from the thesis – if I simply - I wanted to take four XAI techniques and using a set of custom metrics feed this data into a statistical analysis and determine if one could be objectively quantified as ‘the best’ for this particular credit card fraud classification problem.</a:t>
            </a:r>
          </a:p>
          <a:p>
            <a:endParaRPr lang="en-IE" b="1" dirty="0"/>
          </a:p>
          <a:p>
            <a:r>
              <a:rPr lang="en-IE" b="1" dirty="0"/>
              <a:t>I am conscious that I do not need to explain to this audience how these explainers work but if you will allow me, it does help focus my thoughts, and I will give a quick overview of each – and then I will elaborate in more detail about the ‘pre-defined custom metrics’ I created… </a:t>
            </a:r>
          </a:p>
          <a:p>
            <a:endParaRPr lang="en-IE" b="1" dirty="0"/>
          </a:p>
          <a:p>
            <a:r>
              <a:rPr lang="en-IE" b="1" dirty="0"/>
              <a:t>Also, I am only considering local post-hoc explanations – so just explanations for specific credit card transaction classifications; not looking at the global model properties</a:t>
            </a:r>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7</a:t>
            </a:fld>
            <a:endParaRPr lang="en-US"/>
          </a:p>
        </p:txBody>
      </p:sp>
    </p:spTree>
    <p:extLst>
      <p:ext uri="{BB962C8B-B14F-4D97-AF65-F5344CB8AC3E}">
        <p14:creationId xmlns:p14="http://schemas.microsoft.com/office/powerpoint/2010/main" val="1840451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b="1" i="0" dirty="0">
                <a:solidFill>
                  <a:srgbClr val="0D0D0D"/>
                </a:solidFill>
                <a:effectLst/>
                <a:latin typeface="Söhne"/>
              </a:rPr>
              <a:t>First up, SHAP values – I the financial crime products I have seen in this domain SHAP values are fairly ubiquitous. One might argue that part of this comparative analysis is to answer why you might use anything else?</a:t>
            </a:r>
          </a:p>
          <a:p>
            <a:endParaRPr lang="en-GB" sz="4400" b="0" i="0" dirty="0">
              <a:solidFill>
                <a:srgbClr val="0D0D0D"/>
              </a:solidFill>
              <a:effectLst/>
              <a:latin typeface="Söhne"/>
            </a:endParaRPr>
          </a:p>
          <a:p>
            <a:endParaRPr lang="en-GB" sz="4400" b="0" i="0" dirty="0">
              <a:solidFill>
                <a:srgbClr val="0D0D0D"/>
              </a:solidFill>
              <a:effectLst/>
              <a:latin typeface="Söhne"/>
            </a:endParaRPr>
          </a:p>
          <a:p>
            <a:r>
              <a:rPr lang="en-GB" sz="4400" b="0" i="0" dirty="0" err="1">
                <a:solidFill>
                  <a:srgbClr val="0D0D0D"/>
                </a:solidFill>
                <a:effectLst/>
                <a:latin typeface="Söhne"/>
              </a:rPr>
              <a:t>SHapley</a:t>
            </a:r>
            <a:r>
              <a:rPr lang="en-GB" sz="4400" b="0" i="0" dirty="0">
                <a:solidFill>
                  <a:srgbClr val="0D0D0D"/>
                </a:solidFill>
                <a:effectLst/>
                <a:latin typeface="Söhne"/>
              </a:rPr>
              <a:t> Additive </a:t>
            </a:r>
            <a:r>
              <a:rPr lang="en-GB" sz="4400" b="0" i="0" dirty="0" err="1">
                <a:solidFill>
                  <a:srgbClr val="0D0D0D"/>
                </a:solidFill>
                <a:effectLst/>
                <a:latin typeface="Söhne"/>
              </a:rPr>
              <a:t>exPlanations</a:t>
            </a:r>
            <a:r>
              <a:rPr lang="en-GB" sz="4400" b="0" i="0" dirty="0">
                <a:solidFill>
                  <a:srgbClr val="0D0D0D"/>
                </a:solidFill>
                <a:effectLst/>
                <a:latin typeface="Söhne"/>
              </a:rPr>
              <a:t>, is like a detective that breaks down exactly how an AI model makes its decisions, </a:t>
            </a:r>
            <a:r>
              <a:rPr lang="en-GB" sz="4400" b="0" i="0" u="sng" dirty="0">
                <a:solidFill>
                  <a:srgbClr val="0D0D0D"/>
                </a:solidFill>
                <a:effectLst/>
                <a:latin typeface="Söhne"/>
              </a:rPr>
              <a:t>showing us the contribution of each feature</a:t>
            </a:r>
            <a:r>
              <a:rPr lang="en-GB" sz="4400" b="0" i="0" u="none" dirty="0">
                <a:solidFill>
                  <a:srgbClr val="0D0D0D"/>
                </a:solidFill>
                <a:effectLst/>
                <a:latin typeface="Söhne"/>
              </a:rPr>
              <a:t> </a:t>
            </a:r>
            <a:r>
              <a:rPr lang="en-GB" sz="4400" b="0" i="0" dirty="0">
                <a:solidFill>
                  <a:srgbClr val="0D0D0D"/>
                </a:solidFill>
                <a:effectLst/>
                <a:latin typeface="Söhne"/>
              </a:rPr>
              <a:t>to the final verdict for individual predictions. It’s a bit like getting a detailed recipe of how a decision was cooked up, making the often-mysterious AI thought process a lot more transparent and understandable.</a:t>
            </a:r>
            <a:endParaRPr lang="en-IE" sz="440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8</a:t>
            </a:fld>
            <a:endParaRPr lang="en-US"/>
          </a:p>
        </p:txBody>
      </p:sp>
    </p:spTree>
    <p:extLst>
      <p:ext uri="{BB962C8B-B14F-4D97-AF65-F5344CB8AC3E}">
        <p14:creationId xmlns:p14="http://schemas.microsoft.com/office/powerpoint/2010/main" val="314853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2E250-F30B-BB62-4625-B698AA096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71546-CC27-75F5-D6C0-BD8040C3E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42A1D-6191-B7AF-C771-766FDD67BA41}"/>
              </a:ext>
            </a:extLst>
          </p:cNvPr>
          <p:cNvSpPr>
            <a:spLocks noGrp="1"/>
          </p:cNvSpPr>
          <p:nvPr>
            <p:ph type="body" idx="1"/>
          </p:nvPr>
        </p:nvSpPr>
        <p:spPr/>
        <p:txBody>
          <a:bodyPr/>
          <a:lstStyle/>
          <a:p>
            <a:r>
              <a:rPr lang="en-GB" sz="6000" b="1" i="0" dirty="0">
                <a:solidFill>
                  <a:srgbClr val="0D0D0D"/>
                </a:solidFill>
                <a:effectLst/>
                <a:latin typeface="Söhne"/>
              </a:rPr>
              <a:t>Again, not uncommon in financial crime Products…</a:t>
            </a:r>
          </a:p>
          <a:p>
            <a:endParaRPr lang="en-GB" sz="6000" b="0" i="0" dirty="0">
              <a:solidFill>
                <a:srgbClr val="0D0D0D"/>
              </a:solidFill>
              <a:effectLst/>
              <a:latin typeface="Söhne"/>
            </a:endParaRPr>
          </a:p>
          <a:p>
            <a:r>
              <a:rPr lang="en-GB" sz="6000" b="0" i="0" dirty="0">
                <a:solidFill>
                  <a:srgbClr val="0D0D0D"/>
                </a:solidFill>
                <a:effectLst/>
                <a:latin typeface="Söhne"/>
              </a:rPr>
              <a:t>LIME, or Local Interpretable Model-agnostic Explanations, acts like a translator, simplifying the complex language of AI decisions into something we can easily understand</a:t>
            </a:r>
            <a:r>
              <a:rPr lang="en-GB" sz="6000" b="1" i="0" dirty="0">
                <a:solidFill>
                  <a:srgbClr val="0D0D0D"/>
                </a:solidFill>
                <a:effectLst/>
                <a:latin typeface="Söhne"/>
              </a:rPr>
              <a:t>, focusing on one decision at a time</a:t>
            </a:r>
            <a:r>
              <a:rPr lang="en-GB" sz="6000" b="0" i="0" dirty="0">
                <a:solidFill>
                  <a:srgbClr val="0D0D0D"/>
                </a:solidFill>
                <a:effectLst/>
                <a:latin typeface="Söhne"/>
              </a:rPr>
              <a:t>. It </a:t>
            </a:r>
            <a:r>
              <a:rPr lang="en-GB" sz="6000" b="1" i="0" dirty="0">
                <a:solidFill>
                  <a:srgbClr val="0D0D0D"/>
                </a:solidFill>
                <a:effectLst/>
                <a:latin typeface="Söhne"/>
              </a:rPr>
              <a:t>creates a simpler model that approximates how the original, complex model behaves for individual predictions, giving us a peek into the black box to see what's influencing its choices.</a:t>
            </a:r>
          </a:p>
          <a:p>
            <a:endParaRPr lang="en-GB" sz="6000" b="1" i="0" dirty="0">
              <a:solidFill>
                <a:srgbClr val="0D0D0D"/>
              </a:solidFill>
              <a:effectLst/>
              <a:latin typeface="Söhne"/>
            </a:endParaRPr>
          </a:p>
          <a:p>
            <a:r>
              <a:rPr lang="en-GB" sz="6000" b="0" i="0" dirty="0">
                <a:solidFill>
                  <a:srgbClr val="0D0D0D"/>
                </a:solidFill>
                <a:effectLst/>
                <a:latin typeface="Söhne"/>
              </a:rPr>
              <a:t>LIME serves as a methodology for demystifying the decision-making processes of complex machine learning models on a case-by-case basis. It operates by approximating the original model's behaviour with a simpler, interpretable model around the vicinity of a particular instance, thereby providing insights into the contributions of different features towards the prediction outcome. This approach not only enhances transparency but also aids in validating the reliability and fairness of the model's predictions, crucial for academic research and practical applications in sensitive fields.</a:t>
            </a:r>
          </a:p>
          <a:p>
            <a:endParaRPr lang="en-GB" sz="6000" b="0" i="0" dirty="0">
              <a:solidFill>
                <a:srgbClr val="0D0D0D"/>
              </a:solidFill>
              <a:effectLst/>
              <a:latin typeface="Söhne"/>
            </a:endParaRPr>
          </a:p>
          <a:p>
            <a:r>
              <a:rPr lang="en-GB" sz="6000" b="0" i="0" dirty="0">
                <a:solidFill>
                  <a:srgbClr val="0D0D0D"/>
                </a:solidFill>
                <a:effectLst/>
                <a:latin typeface="Söhne"/>
              </a:rPr>
              <a:t>Think of SHAP and LIME as two friends who help you understand the mysterious decisions made by AI, but they go about it in slightly different ways. SHAP is like the friend who gives you the complete breakdown of every little contribution to the decision, based on game theory, ensuring fairness in how each feature's impact is calculated. On the other hand, LIME takes a more localized approach, creating simple, easy-to-understand models for specific predictions to show you what's happening under the hood. So, while SHAP gives you the big, detailed picture based on solid principles, LIME zooms in on individual cases with a simpler explanation model, making it super handy for spot checks.</a:t>
            </a:r>
            <a:endParaRPr lang="en-IE" sz="4400" dirty="0"/>
          </a:p>
        </p:txBody>
      </p:sp>
      <p:sp>
        <p:nvSpPr>
          <p:cNvPr id="4" name="Slide Number Placeholder 3">
            <a:extLst>
              <a:ext uri="{FF2B5EF4-FFF2-40B4-BE49-F238E27FC236}">
                <a16:creationId xmlns:a16="http://schemas.microsoft.com/office/drawing/2014/main" id="{0D4935F8-1663-3F30-9337-E40FD8F27C38}"/>
              </a:ext>
            </a:extLst>
          </p:cNvPr>
          <p:cNvSpPr>
            <a:spLocks noGrp="1"/>
          </p:cNvSpPr>
          <p:nvPr>
            <p:ph type="sldNum" sz="quarter" idx="5"/>
          </p:nvPr>
        </p:nvSpPr>
        <p:spPr/>
        <p:txBody>
          <a:bodyPr/>
          <a:lstStyle/>
          <a:p>
            <a:pPr>
              <a:defRPr/>
            </a:pPr>
            <a:fld id="{7550B88D-0E89-41E6-B21C-D8706B181F45}" type="slidenum">
              <a:rPr lang="en-US" smtClean="0"/>
              <a:pPr>
                <a:defRPr/>
              </a:pPr>
              <a:t>9</a:t>
            </a:fld>
            <a:endParaRPr lang="en-US"/>
          </a:p>
        </p:txBody>
      </p:sp>
    </p:spTree>
    <p:extLst>
      <p:ext uri="{BB962C8B-B14F-4D97-AF65-F5344CB8AC3E}">
        <p14:creationId xmlns:p14="http://schemas.microsoft.com/office/powerpoint/2010/main" val="2909245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0754F6-046F-9BA6-9463-AB01FC61C6B2}"/>
              </a:ext>
            </a:extLst>
          </p:cNvPr>
          <p:cNvCxnSpPr/>
          <p:nvPr/>
        </p:nvCxnSpPr>
        <p:spPr>
          <a:xfrm>
            <a:off x="1658938" y="4783138"/>
            <a:ext cx="56546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7">
            <a:extLst>
              <a:ext uri="{FF2B5EF4-FFF2-40B4-BE49-F238E27FC236}">
                <a16:creationId xmlns:a16="http://schemas.microsoft.com/office/drawing/2014/main" id="{358731CD-97B8-DB1A-1B4B-80902C768393}"/>
              </a:ext>
            </a:extLst>
          </p:cNvPr>
          <p:cNvGrpSpPr>
            <a:grpSpLocks/>
          </p:cNvGrpSpPr>
          <p:nvPr userDrawn="1"/>
        </p:nvGrpSpPr>
        <p:grpSpPr bwMode="auto">
          <a:xfrm>
            <a:off x="7923213" y="0"/>
            <a:ext cx="4265612" cy="6858000"/>
            <a:chOff x="7923213" y="0"/>
            <a:chExt cx="4265612" cy="6858000"/>
          </a:xfrm>
        </p:grpSpPr>
        <p:pic>
          <p:nvPicPr>
            <p:cNvPr id="6" name="Picture 10">
              <a:extLst>
                <a:ext uri="{FF2B5EF4-FFF2-40B4-BE49-F238E27FC236}">
                  <a16:creationId xmlns:a16="http://schemas.microsoft.com/office/drawing/2014/main" id="{1F445ABB-1127-AAC7-97EB-9EB7935C6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213" y="0"/>
              <a:ext cx="4265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620E1F4-E51B-71FB-27DD-D8272FE119E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sp>
        <p:nvSpPr>
          <p:cNvPr id="2" name="Title 1"/>
          <p:cNvSpPr>
            <a:spLocks noGrp="1"/>
          </p:cNvSpPr>
          <p:nvPr>
            <p:ph type="ctrTitle"/>
          </p:nvPr>
        </p:nvSpPr>
        <p:spPr>
          <a:xfrm>
            <a:off x="1520824" y="1600200"/>
            <a:ext cx="5945188" cy="3048000"/>
          </a:xfrm>
        </p:spPr>
        <p:txBody>
          <a:bodyPr>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0412635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Footer Placeholder 4">
            <a:extLst>
              <a:ext uri="{FF2B5EF4-FFF2-40B4-BE49-F238E27FC236}">
                <a16:creationId xmlns:a16="http://schemas.microsoft.com/office/drawing/2014/main" id="{2A20167A-0B8D-EC4B-D70F-7C9AAB58E466}"/>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3">
            <a:extLst>
              <a:ext uri="{FF2B5EF4-FFF2-40B4-BE49-F238E27FC236}">
                <a16:creationId xmlns:a16="http://schemas.microsoft.com/office/drawing/2014/main" id="{25105EEF-7E2F-5CD0-F00B-E608C1E87CEB}"/>
              </a:ext>
            </a:extLst>
          </p:cNvPr>
          <p:cNvSpPr>
            <a:spLocks noGrp="1"/>
          </p:cNvSpPr>
          <p:nvPr>
            <p:ph type="dt" sz="half" idx="11"/>
          </p:nvPr>
        </p:nvSpPr>
        <p:spPr/>
        <p:txBody>
          <a:bodyPr/>
          <a:lstStyle>
            <a:lvl1pPr>
              <a:defRPr/>
            </a:lvl1pPr>
          </a:lstStyle>
          <a:p>
            <a:pPr>
              <a:defRPr/>
            </a:pPr>
            <a:fld id="{C936DFC0-86A8-436B-8D36-06128A8567B2}" type="datetimeFigureOut">
              <a:rPr lang="en-US"/>
              <a:pPr>
                <a:defRPr/>
              </a:pPr>
              <a:t>3/11/2024</a:t>
            </a:fld>
            <a:endParaRPr/>
          </a:p>
        </p:txBody>
      </p:sp>
      <p:sp>
        <p:nvSpPr>
          <p:cNvPr id="6" name="Slide Number Placeholder 5">
            <a:extLst>
              <a:ext uri="{FF2B5EF4-FFF2-40B4-BE49-F238E27FC236}">
                <a16:creationId xmlns:a16="http://schemas.microsoft.com/office/drawing/2014/main" id="{57269F23-E0E3-9CCE-94B6-C44CB77CEF8C}"/>
              </a:ext>
            </a:extLst>
          </p:cNvPr>
          <p:cNvSpPr>
            <a:spLocks noGrp="1"/>
          </p:cNvSpPr>
          <p:nvPr>
            <p:ph type="sldNum" sz="quarter" idx="12"/>
          </p:nvPr>
        </p:nvSpPr>
        <p:spPr/>
        <p:txBody>
          <a:bodyPr/>
          <a:lstStyle>
            <a:lvl1pPr>
              <a:defRPr/>
            </a:lvl1pPr>
          </a:lstStyle>
          <a:p>
            <a:pPr>
              <a:defRPr/>
            </a:pPr>
            <a:fld id="{BB82B686-2DEA-45DC-89C1-4B8E49F7F3F7}" type="slidenum">
              <a:rPr/>
              <a:pPr>
                <a:defRPr/>
              </a:pPr>
              <a:t>‹#›</a:t>
            </a:fld>
            <a:endParaRPr/>
          </a:p>
        </p:txBody>
      </p:sp>
    </p:spTree>
    <p:extLst>
      <p:ext uri="{BB962C8B-B14F-4D97-AF65-F5344CB8AC3E}">
        <p14:creationId xmlns:p14="http://schemas.microsoft.com/office/powerpoint/2010/main" val="221675501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98AB6D3-4DD6-3A41-8955-28AF5CEE7BC0}"/>
              </a:ext>
            </a:extLst>
          </p:cNvPr>
          <p:cNvCxnSpPr/>
          <p:nvPr/>
        </p:nvCxnSpPr>
        <p:spPr>
          <a:xfrm>
            <a:off x="9371013"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76CDC362-0676-B2FB-4A46-BAA5CCEB2E67}"/>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B804E80C-29E8-A803-E191-553FFBA2F024}"/>
              </a:ext>
            </a:extLst>
          </p:cNvPr>
          <p:cNvSpPr>
            <a:spLocks noGrp="1"/>
          </p:cNvSpPr>
          <p:nvPr>
            <p:ph type="dt" sz="half" idx="11"/>
          </p:nvPr>
        </p:nvSpPr>
        <p:spPr/>
        <p:txBody>
          <a:bodyPr/>
          <a:lstStyle>
            <a:lvl1pPr>
              <a:defRPr/>
            </a:lvl1pPr>
          </a:lstStyle>
          <a:p>
            <a:pPr>
              <a:defRPr/>
            </a:pPr>
            <a:fld id="{4153BF3E-E4CC-4CBA-8DCF-ED26648595A0}" type="datetimeFigureOut">
              <a:rPr lang="en-US"/>
              <a:pPr>
                <a:defRPr/>
              </a:pPr>
              <a:t>3/11/2024</a:t>
            </a:fld>
            <a:endParaRPr/>
          </a:p>
        </p:txBody>
      </p:sp>
      <p:sp>
        <p:nvSpPr>
          <p:cNvPr id="7" name="Slide Number Placeholder 5">
            <a:extLst>
              <a:ext uri="{FF2B5EF4-FFF2-40B4-BE49-F238E27FC236}">
                <a16:creationId xmlns:a16="http://schemas.microsoft.com/office/drawing/2014/main" id="{F306C241-2C5D-5C21-8C85-88DB51ACE4F6}"/>
              </a:ext>
            </a:extLst>
          </p:cNvPr>
          <p:cNvSpPr>
            <a:spLocks noGrp="1"/>
          </p:cNvSpPr>
          <p:nvPr>
            <p:ph type="sldNum" sz="quarter" idx="12"/>
          </p:nvPr>
        </p:nvSpPr>
        <p:spPr/>
        <p:txBody>
          <a:bodyPr/>
          <a:lstStyle>
            <a:lvl1pPr>
              <a:defRPr/>
            </a:lvl1pPr>
          </a:lstStyle>
          <a:p>
            <a:pPr>
              <a:defRPr/>
            </a:pPr>
            <a:fld id="{A868CC9E-E834-4D01-8C09-5AC4ED461011}" type="slidenum">
              <a:rPr/>
              <a:pPr>
                <a:defRPr/>
              </a:pPr>
              <a:t>‹#›</a:t>
            </a:fld>
            <a:endParaRPr/>
          </a:p>
        </p:txBody>
      </p:sp>
    </p:spTree>
    <p:extLst>
      <p:ext uri="{BB962C8B-B14F-4D97-AF65-F5344CB8AC3E}">
        <p14:creationId xmlns:p14="http://schemas.microsoft.com/office/powerpoint/2010/main" val="343685868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E5A2D13-8A68-0EC0-A1FC-BE89D7F86675}"/>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A7B3EC78-09D8-0352-C25C-FF751308B182}"/>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07328023-87E6-6D55-1856-4FA280097649}"/>
              </a:ext>
            </a:extLst>
          </p:cNvPr>
          <p:cNvSpPr>
            <a:spLocks noGrp="1"/>
          </p:cNvSpPr>
          <p:nvPr>
            <p:ph type="dt" sz="half" idx="11"/>
          </p:nvPr>
        </p:nvSpPr>
        <p:spPr/>
        <p:txBody>
          <a:bodyPr/>
          <a:lstStyle>
            <a:lvl1pPr>
              <a:defRPr/>
            </a:lvl1pPr>
          </a:lstStyle>
          <a:p>
            <a:pPr>
              <a:defRPr/>
            </a:pPr>
            <a:fld id="{F695D5C2-A8D0-463F-8E0F-AEA36EA717EB}" type="datetimeFigureOut">
              <a:rPr lang="en-US"/>
              <a:pPr>
                <a:defRPr/>
              </a:pPr>
              <a:t>3/11/2024</a:t>
            </a:fld>
            <a:endParaRPr/>
          </a:p>
        </p:txBody>
      </p:sp>
      <p:sp>
        <p:nvSpPr>
          <p:cNvPr id="7" name="Slide Number Placeholder 5">
            <a:extLst>
              <a:ext uri="{FF2B5EF4-FFF2-40B4-BE49-F238E27FC236}">
                <a16:creationId xmlns:a16="http://schemas.microsoft.com/office/drawing/2014/main" id="{7A887683-776F-7D19-F69A-47EAAAC457AA}"/>
              </a:ext>
            </a:extLst>
          </p:cNvPr>
          <p:cNvSpPr>
            <a:spLocks noGrp="1"/>
          </p:cNvSpPr>
          <p:nvPr>
            <p:ph type="sldNum" sz="quarter" idx="12"/>
          </p:nvPr>
        </p:nvSpPr>
        <p:spPr/>
        <p:txBody>
          <a:bodyPr/>
          <a:lstStyle>
            <a:lvl1pPr>
              <a:defRPr/>
            </a:lvl1pPr>
          </a:lstStyle>
          <a:p>
            <a:pPr>
              <a:defRPr/>
            </a:pPr>
            <a:fld id="{BDF36FA8-945B-43D0-BDB2-07692EA63C12}" type="slidenum">
              <a:rPr/>
              <a:pPr>
                <a:defRPr/>
              </a:pPr>
              <a:t>‹#›</a:t>
            </a:fld>
            <a:endParaRPr/>
          </a:p>
        </p:txBody>
      </p:sp>
    </p:spTree>
    <p:extLst>
      <p:ext uri="{BB962C8B-B14F-4D97-AF65-F5344CB8AC3E}">
        <p14:creationId xmlns:p14="http://schemas.microsoft.com/office/powerpoint/2010/main" val="13073352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FED0814D-A20F-645D-1603-CDBFC6BA354D}"/>
              </a:ext>
            </a:extLst>
          </p:cNvPr>
          <p:cNvGrpSpPr>
            <a:grpSpLocks/>
          </p:cNvGrpSpPr>
          <p:nvPr userDrawn="1"/>
        </p:nvGrpSpPr>
        <p:grpSpPr bwMode="auto">
          <a:xfrm>
            <a:off x="11123613" y="0"/>
            <a:ext cx="1065212" cy="6869113"/>
            <a:chOff x="11123611" y="0"/>
            <a:chExt cx="1065214" cy="6868886"/>
          </a:xfrm>
        </p:grpSpPr>
        <p:pic>
          <p:nvPicPr>
            <p:cNvPr id="5" name="Picture 7">
              <a:extLst>
                <a:ext uri="{FF2B5EF4-FFF2-40B4-BE49-F238E27FC236}">
                  <a16:creationId xmlns:a16="http://schemas.microsoft.com/office/drawing/2014/main" id="{7CE634A4-C242-6B07-9E4D-DD2375B5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3611"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4FD5BF-8057-4523-0B66-164B112D4659}"/>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cxnSp>
        <p:nvCxnSpPr>
          <p:cNvPr id="7" name="Straight Connector 6">
            <a:extLst>
              <a:ext uri="{FF2B5EF4-FFF2-40B4-BE49-F238E27FC236}">
                <a16:creationId xmlns:a16="http://schemas.microsoft.com/office/drawing/2014/main" id="{769B5430-453B-A33D-6F80-C9FDDE7E289B}"/>
              </a:ext>
            </a:extLst>
          </p:cNvPr>
          <p:cNvCxnSpPr/>
          <p:nvPr/>
        </p:nvCxnSpPr>
        <p:spPr>
          <a:xfrm>
            <a:off x="1658938" y="4783138"/>
            <a:ext cx="80168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0" y="2237096"/>
            <a:ext cx="8229601" cy="2411103"/>
          </a:xfrm>
        </p:spPr>
        <p:txBody>
          <a:bodyPr>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5257CA8A-3A6F-733D-BB1D-83E53D534AA5}"/>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3">
            <a:extLst>
              <a:ext uri="{FF2B5EF4-FFF2-40B4-BE49-F238E27FC236}">
                <a16:creationId xmlns:a16="http://schemas.microsoft.com/office/drawing/2014/main" id="{F67A87FD-D8AA-FB9E-F553-0F681908C258}"/>
              </a:ext>
            </a:extLst>
          </p:cNvPr>
          <p:cNvSpPr>
            <a:spLocks noGrp="1"/>
          </p:cNvSpPr>
          <p:nvPr>
            <p:ph type="dt" sz="half" idx="11"/>
          </p:nvPr>
        </p:nvSpPr>
        <p:spPr/>
        <p:txBody>
          <a:bodyPr/>
          <a:lstStyle>
            <a:lvl1pPr>
              <a:defRPr/>
            </a:lvl1pPr>
          </a:lstStyle>
          <a:p>
            <a:pPr>
              <a:defRPr/>
            </a:pPr>
            <a:fld id="{451210B3-1C91-4322-ADC5-708D1DBCB580}" type="datetimeFigureOut">
              <a:rPr lang="en-US"/>
              <a:pPr>
                <a:defRPr/>
              </a:pPr>
              <a:t>3/11/2024</a:t>
            </a:fld>
            <a:endParaRPr/>
          </a:p>
        </p:txBody>
      </p:sp>
      <p:sp>
        <p:nvSpPr>
          <p:cNvPr id="10" name="Slide Number Placeholder 5">
            <a:extLst>
              <a:ext uri="{FF2B5EF4-FFF2-40B4-BE49-F238E27FC236}">
                <a16:creationId xmlns:a16="http://schemas.microsoft.com/office/drawing/2014/main" id="{B3292380-F0C1-7EBF-25B4-8DD3AF099236}"/>
              </a:ext>
            </a:extLst>
          </p:cNvPr>
          <p:cNvSpPr>
            <a:spLocks noGrp="1"/>
          </p:cNvSpPr>
          <p:nvPr>
            <p:ph type="sldNum" sz="quarter" idx="12"/>
          </p:nvPr>
        </p:nvSpPr>
        <p:spPr/>
        <p:txBody>
          <a:bodyPr/>
          <a:lstStyle>
            <a:lvl1pPr>
              <a:defRPr/>
            </a:lvl1pPr>
          </a:lstStyle>
          <a:p>
            <a:pPr>
              <a:defRPr/>
            </a:pPr>
            <a:fld id="{3E7561EF-A049-40EB-BB68-EB72ABA8524C}" type="slidenum">
              <a:rPr/>
              <a:pPr>
                <a:defRPr/>
              </a:pPr>
              <a:t>‹#›</a:t>
            </a:fld>
            <a:endParaRPr/>
          </a:p>
        </p:txBody>
      </p:sp>
    </p:spTree>
    <p:extLst>
      <p:ext uri="{BB962C8B-B14F-4D97-AF65-F5344CB8AC3E}">
        <p14:creationId xmlns:p14="http://schemas.microsoft.com/office/powerpoint/2010/main" val="332766008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615434B-15A9-F5D4-507C-33C909605AD8}"/>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a:extLst>
              <a:ext uri="{FF2B5EF4-FFF2-40B4-BE49-F238E27FC236}">
                <a16:creationId xmlns:a16="http://schemas.microsoft.com/office/drawing/2014/main" id="{F0ECFC25-518D-23FD-C7A0-DB0E1471F17F}"/>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DE87A78A-9DA3-5138-A2EA-428E1521575D}"/>
              </a:ext>
            </a:extLst>
          </p:cNvPr>
          <p:cNvSpPr>
            <a:spLocks noGrp="1"/>
          </p:cNvSpPr>
          <p:nvPr>
            <p:ph type="dt" sz="half" idx="11"/>
          </p:nvPr>
        </p:nvSpPr>
        <p:spPr/>
        <p:txBody>
          <a:bodyPr/>
          <a:lstStyle>
            <a:lvl1pPr>
              <a:defRPr/>
            </a:lvl1pPr>
          </a:lstStyle>
          <a:p>
            <a:pPr>
              <a:defRPr/>
            </a:pPr>
            <a:fld id="{B447EBE6-D2CD-4B4E-9018-6A439CFC2CF8}" type="datetimeFigureOut">
              <a:rPr lang="en-US"/>
              <a:pPr>
                <a:defRPr/>
              </a:pPr>
              <a:t>3/11/2024</a:t>
            </a:fld>
            <a:endParaRPr/>
          </a:p>
        </p:txBody>
      </p:sp>
      <p:sp>
        <p:nvSpPr>
          <p:cNvPr id="8" name="Slide Number Placeholder 6">
            <a:extLst>
              <a:ext uri="{FF2B5EF4-FFF2-40B4-BE49-F238E27FC236}">
                <a16:creationId xmlns:a16="http://schemas.microsoft.com/office/drawing/2014/main" id="{A540DFFA-B56B-BDD5-151C-0C42EF2C217A}"/>
              </a:ext>
            </a:extLst>
          </p:cNvPr>
          <p:cNvSpPr>
            <a:spLocks noGrp="1"/>
          </p:cNvSpPr>
          <p:nvPr>
            <p:ph type="sldNum" sz="quarter" idx="12"/>
          </p:nvPr>
        </p:nvSpPr>
        <p:spPr/>
        <p:txBody>
          <a:bodyPr/>
          <a:lstStyle>
            <a:lvl1pPr>
              <a:defRPr/>
            </a:lvl1pPr>
          </a:lstStyle>
          <a:p>
            <a:pPr>
              <a:defRPr/>
            </a:pPr>
            <a:fld id="{D851905C-09E4-446C-8A10-234DF3D5C886}" type="slidenum">
              <a:rPr/>
              <a:pPr>
                <a:defRPr/>
              </a:pPr>
              <a:t>‹#›</a:t>
            </a:fld>
            <a:endParaRPr/>
          </a:p>
        </p:txBody>
      </p:sp>
    </p:spTree>
    <p:extLst>
      <p:ext uri="{BB962C8B-B14F-4D97-AF65-F5344CB8AC3E}">
        <p14:creationId xmlns:p14="http://schemas.microsoft.com/office/powerpoint/2010/main" val="17233445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3308809-8FD9-762C-4CAE-0781B241F6E9}"/>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a:extLst>
              <a:ext uri="{FF2B5EF4-FFF2-40B4-BE49-F238E27FC236}">
                <a16:creationId xmlns:a16="http://schemas.microsoft.com/office/drawing/2014/main" id="{606BEA34-B6AF-C85D-14ED-93E3CAC2AE88}"/>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6">
            <a:extLst>
              <a:ext uri="{FF2B5EF4-FFF2-40B4-BE49-F238E27FC236}">
                <a16:creationId xmlns:a16="http://schemas.microsoft.com/office/drawing/2014/main" id="{6B6BA28A-C7EE-BA8F-590F-E593F6FEB354}"/>
              </a:ext>
            </a:extLst>
          </p:cNvPr>
          <p:cNvSpPr>
            <a:spLocks noGrp="1"/>
          </p:cNvSpPr>
          <p:nvPr>
            <p:ph type="dt" sz="half" idx="11"/>
          </p:nvPr>
        </p:nvSpPr>
        <p:spPr/>
        <p:txBody>
          <a:bodyPr/>
          <a:lstStyle>
            <a:lvl1pPr>
              <a:defRPr/>
            </a:lvl1pPr>
          </a:lstStyle>
          <a:p>
            <a:pPr>
              <a:defRPr/>
            </a:pPr>
            <a:fld id="{CCDAF244-803F-41E2-B028-981CE161ACA7}" type="datetimeFigureOut">
              <a:rPr lang="en-US"/>
              <a:pPr>
                <a:defRPr/>
              </a:pPr>
              <a:t>3/11/2024</a:t>
            </a:fld>
            <a:endParaRPr/>
          </a:p>
        </p:txBody>
      </p:sp>
      <p:sp>
        <p:nvSpPr>
          <p:cNvPr id="10" name="Slide Number Placeholder 8">
            <a:extLst>
              <a:ext uri="{FF2B5EF4-FFF2-40B4-BE49-F238E27FC236}">
                <a16:creationId xmlns:a16="http://schemas.microsoft.com/office/drawing/2014/main" id="{57CE474B-9E42-20BB-D95F-FB542980B59A}"/>
              </a:ext>
            </a:extLst>
          </p:cNvPr>
          <p:cNvSpPr>
            <a:spLocks noGrp="1"/>
          </p:cNvSpPr>
          <p:nvPr>
            <p:ph type="sldNum" sz="quarter" idx="12"/>
          </p:nvPr>
        </p:nvSpPr>
        <p:spPr/>
        <p:txBody>
          <a:bodyPr/>
          <a:lstStyle>
            <a:lvl1pPr>
              <a:defRPr/>
            </a:lvl1pPr>
          </a:lstStyle>
          <a:p>
            <a:pPr>
              <a:defRPr/>
            </a:pPr>
            <a:fld id="{1938FB74-031A-46D3-82DD-3937D1B80ECE}" type="slidenum">
              <a:rPr/>
              <a:pPr>
                <a:defRPr/>
              </a:pPr>
              <a:t>‹#›</a:t>
            </a:fld>
            <a:endParaRPr/>
          </a:p>
        </p:txBody>
      </p:sp>
    </p:spTree>
    <p:extLst>
      <p:ext uri="{BB962C8B-B14F-4D97-AF65-F5344CB8AC3E}">
        <p14:creationId xmlns:p14="http://schemas.microsoft.com/office/powerpoint/2010/main" val="379048350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BE7CE4B-A35F-4A84-20CF-B7A421B7C501}"/>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a:extLst>
              <a:ext uri="{FF2B5EF4-FFF2-40B4-BE49-F238E27FC236}">
                <a16:creationId xmlns:a16="http://schemas.microsoft.com/office/drawing/2014/main" id="{F42190FB-EA81-559A-8CF3-41F171EACCB5}"/>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2">
            <a:extLst>
              <a:ext uri="{FF2B5EF4-FFF2-40B4-BE49-F238E27FC236}">
                <a16:creationId xmlns:a16="http://schemas.microsoft.com/office/drawing/2014/main" id="{D7DD9114-8B29-E36B-4856-F1D3F8CF7225}"/>
              </a:ext>
            </a:extLst>
          </p:cNvPr>
          <p:cNvSpPr>
            <a:spLocks noGrp="1"/>
          </p:cNvSpPr>
          <p:nvPr>
            <p:ph type="dt" sz="half" idx="11"/>
          </p:nvPr>
        </p:nvSpPr>
        <p:spPr/>
        <p:txBody>
          <a:bodyPr/>
          <a:lstStyle>
            <a:lvl1pPr>
              <a:defRPr/>
            </a:lvl1pPr>
          </a:lstStyle>
          <a:p>
            <a:pPr>
              <a:defRPr/>
            </a:pPr>
            <a:fld id="{BCF86F14-03F6-499E-B86D-980C300C227C}" type="datetimeFigureOut">
              <a:rPr lang="en-US"/>
              <a:pPr>
                <a:defRPr/>
              </a:pPr>
              <a:t>3/11/2024</a:t>
            </a:fld>
            <a:endParaRPr/>
          </a:p>
        </p:txBody>
      </p:sp>
      <p:sp>
        <p:nvSpPr>
          <p:cNvPr id="6" name="Slide Number Placeholder 4">
            <a:extLst>
              <a:ext uri="{FF2B5EF4-FFF2-40B4-BE49-F238E27FC236}">
                <a16:creationId xmlns:a16="http://schemas.microsoft.com/office/drawing/2014/main" id="{12F38C8D-2BB5-46AE-743F-353EE7BE8F0E}"/>
              </a:ext>
            </a:extLst>
          </p:cNvPr>
          <p:cNvSpPr>
            <a:spLocks noGrp="1"/>
          </p:cNvSpPr>
          <p:nvPr>
            <p:ph type="sldNum" sz="quarter" idx="12"/>
          </p:nvPr>
        </p:nvSpPr>
        <p:spPr/>
        <p:txBody>
          <a:bodyPr/>
          <a:lstStyle>
            <a:lvl1pPr>
              <a:defRPr/>
            </a:lvl1pPr>
          </a:lstStyle>
          <a:p>
            <a:pPr>
              <a:defRPr/>
            </a:pPr>
            <a:fld id="{EBF01D7F-3058-4F88-A533-508008A91274}" type="slidenum">
              <a:rPr/>
              <a:pPr>
                <a:defRPr/>
              </a:pPr>
              <a:t>‹#›</a:t>
            </a:fld>
            <a:endParaRPr/>
          </a:p>
        </p:txBody>
      </p:sp>
    </p:spTree>
    <p:extLst>
      <p:ext uri="{BB962C8B-B14F-4D97-AF65-F5344CB8AC3E}">
        <p14:creationId xmlns:p14="http://schemas.microsoft.com/office/powerpoint/2010/main" val="148628641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D87263A-2424-C45A-12E7-0AD5CEB37625}"/>
              </a:ext>
            </a:extLst>
          </p:cNvPr>
          <p:cNvSpPr>
            <a:spLocks noGrp="1"/>
          </p:cNvSpPr>
          <p:nvPr>
            <p:ph type="ftr" sz="quarter" idx="10"/>
          </p:nvPr>
        </p:nvSpPr>
        <p:spPr/>
        <p:txBody>
          <a:bodyPr/>
          <a:lstStyle>
            <a:lvl1pPr>
              <a:defRPr/>
            </a:lvl1pPr>
          </a:lstStyle>
          <a:p>
            <a:pPr>
              <a:defRPr/>
            </a:pPr>
            <a:r>
              <a:rPr lang="en-US"/>
              <a:t>Add a footer</a:t>
            </a:r>
          </a:p>
        </p:txBody>
      </p:sp>
      <p:sp>
        <p:nvSpPr>
          <p:cNvPr id="3" name="Date Placeholder 1">
            <a:extLst>
              <a:ext uri="{FF2B5EF4-FFF2-40B4-BE49-F238E27FC236}">
                <a16:creationId xmlns:a16="http://schemas.microsoft.com/office/drawing/2014/main" id="{9C2208C7-23D1-5141-895B-F53B0C406FC6}"/>
              </a:ext>
            </a:extLst>
          </p:cNvPr>
          <p:cNvSpPr>
            <a:spLocks noGrp="1"/>
          </p:cNvSpPr>
          <p:nvPr>
            <p:ph type="dt" sz="half" idx="11"/>
          </p:nvPr>
        </p:nvSpPr>
        <p:spPr/>
        <p:txBody>
          <a:bodyPr/>
          <a:lstStyle>
            <a:lvl1pPr>
              <a:defRPr/>
            </a:lvl1pPr>
          </a:lstStyle>
          <a:p>
            <a:pPr>
              <a:defRPr/>
            </a:pPr>
            <a:fld id="{E2A7706F-8046-49CF-8E7D-F31CC519671B}" type="datetimeFigureOut">
              <a:rPr lang="en-US"/>
              <a:pPr>
                <a:defRPr/>
              </a:pPr>
              <a:t>3/11/2024</a:t>
            </a:fld>
            <a:endParaRPr/>
          </a:p>
        </p:txBody>
      </p:sp>
      <p:sp>
        <p:nvSpPr>
          <p:cNvPr id="4" name="Slide Number Placeholder 3">
            <a:extLst>
              <a:ext uri="{FF2B5EF4-FFF2-40B4-BE49-F238E27FC236}">
                <a16:creationId xmlns:a16="http://schemas.microsoft.com/office/drawing/2014/main" id="{167DA630-CE0D-15E9-6233-4880B4009B8D}"/>
              </a:ext>
            </a:extLst>
          </p:cNvPr>
          <p:cNvSpPr>
            <a:spLocks noGrp="1"/>
          </p:cNvSpPr>
          <p:nvPr>
            <p:ph type="sldNum" sz="quarter" idx="12"/>
          </p:nvPr>
        </p:nvSpPr>
        <p:spPr/>
        <p:txBody>
          <a:bodyPr/>
          <a:lstStyle>
            <a:lvl1pPr>
              <a:defRPr/>
            </a:lvl1pPr>
          </a:lstStyle>
          <a:p>
            <a:pPr>
              <a:defRPr/>
            </a:pPr>
            <a:fld id="{8654A9AC-CA5C-4AF1-98DC-54EBC8311B2B}" type="slidenum">
              <a:rPr/>
              <a:pPr>
                <a:defRPr/>
              </a:pPr>
              <a:t>‹#›</a:t>
            </a:fld>
            <a:endParaRPr/>
          </a:p>
        </p:txBody>
      </p:sp>
    </p:spTree>
    <p:extLst>
      <p:ext uri="{BB962C8B-B14F-4D97-AF65-F5344CB8AC3E}">
        <p14:creationId xmlns:p14="http://schemas.microsoft.com/office/powerpoint/2010/main" val="288470811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CEA40A-E0B2-9939-7A59-C8B4123F3EFB}"/>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7"/>
          </a:xfrm>
        </p:spPr>
        <p:txBody>
          <a:bodyPr>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a:extLst>
              <a:ext uri="{FF2B5EF4-FFF2-40B4-BE49-F238E27FC236}">
                <a16:creationId xmlns:a16="http://schemas.microsoft.com/office/drawing/2014/main" id="{A2F5118A-1C3F-7993-1182-194E96B164F0}"/>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2ED4CFF1-AADC-052D-3ACE-008CA6CB7FBA}"/>
              </a:ext>
            </a:extLst>
          </p:cNvPr>
          <p:cNvSpPr>
            <a:spLocks noGrp="1"/>
          </p:cNvSpPr>
          <p:nvPr>
            <p:ph type="dt" sz="half" idx="11"/>
          </p:nvPr>
        </p:nvSpPr>
        <p:spPr/>
        <p:txBody>
          <a:bodyPr/>
          <a:lstStyle>
            <a:lvl1pPr>
              <a:defRPr/>
            </a:lvl1pPr>
          </a:lstStyle>
          <a:p>
            <a:pPr>
              <a:defRPr/>
            </a:pPr>
            <a:fld id="{65A47F19-1A09-4BC1-B404-C6E7108E1770}" type="datetimeFigureOut">
              <a:rPr lang="en-US"/>
              <a:pPr>
                <a:defRPr/>
              </a:pPr>
              <a:t>3/11/2024</a:t>
            </a:fld>
            <a:endParaRPr/>
          </a:p>
        </p:txBody>
      </p:sp>
      <p:sp>
        <p:nvSpPr>
          <p:cNvPr id="8" name="Slide Number Placeholder 6">
            <a:extLst>
              <a:ext uri="{FF2B5EF4-FFF2-40B4-BE49-F238E27FC236}">
                <a16:creationId xmlns:a16="http://schemas.microsoft.com/office/drawing/2014/main" id="{77068EBC-481E-B552-3362-253568772D95}"/>
              </a:ext>
            </a:extLst>
          </p:cNvPr>
          <p:cNvSpPr>
            <a:spLocks noGrp="1"/>
          </p:cNvSpPr>
          <p:nvPr>
            <p:ph type="sldNum" sz="quarter" idx="12"/>
          </p:nvPr>
        </p:nvSpPr>
        <p:spPr/>
        <p:txBody>
          <a:bodyPr/>
          <a:lstStyle>
            <a:lvl1pPr>
              <a:defRPr/>
            </a:lvl1pPr>
          </a:lstStyle>
          <a:p>
            <a:pPr>
              <a:defRPr/>
            </a:pPr>
            <a:fld id="{AB297DDD-DA66-448D-8EBC-C8AE841EA6AB}" type="slidenum">
              <a:rPr/>
              <a:pPr>
                <a:defRPr/>
              </a:pPr>
              <a:t>‹#›</a:t>
            </a:fld>
            <a:endParaRPr/>
          </a:p>
        </p:txBody>
      </p:sp>
    </p:spTree>
    <p:extLst>
      <p:ext uri="{BB962C8B-B14F-4D97-AF65-F5344CB8AC3E}">
        <p14:creationId xmlns:p14="http://schemas.microsoft.com/office/powerpoint/2010/main" val="72926704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DF2EAF-E155-B8FD-D4A5-BD12A27761F1}"/>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8"/>
          </a:xfrm>
        </p:spPr>
        <p:txBody>
          <a:bodyPr>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364061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A73BA3-FB6C-CD4C-C993-29208EAA2CCB}"/>
              </a:ext>
            </a:extLst>
          </p:cNvPr>
          <p:cNvSpPr>
            <a:spLocks noGrp="1" noChangeArrowheads="1"/>
          </p:cNvSpPr>
          <p:nvPr>
            <p:ph type="title"/>
          </p:nvPr>
        </p:nvSpPr>
        <p:spPr bwMode="auto">
          <a:xfrm>
            <a:off x="1522413" y="381000"/>
            <a:ext cx="9829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86479A3-3A7A-85F6-C6B6-9CBD20A87C39}"/>
              </a:ext>
            </a:extLst>
          </p:cNvPr>
          <p:cNvSpPr>
            <a:spLocks noGrp="1" noChangeArrowheads="1"/>
          </p:cNvSpPr>
          <p:nvPr>
            <p:ph type="body" idx="1"/>
          </p:nvPr>
        </p:nvSpPr>
        <p:spPr bwMode="auto">
          <a:xfrm>
            <a:off x="1522413" y="1981200"/>
            <a:ext cx="98298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D13D20DB-038C-0018-9554-F4C5D76F6FCB}"/>
              </a:ext>
            </a:extLst>
          </p:cNvPr>
          <p:cNvSpPr>
            <a:spLocks noGrp="1"/>
          </p:cNvSpPr>
          <p:nvPr>
            <p:ph type="ftr" sz="quarter" idx="3"/>
          </p:nvPr>
        </p:nvSpPr>
        <p:spPr>
          <a:xfrm>
            <a:off x="1522413" y="6400800"/>
            <a:ext cx="5954712" cy="276225"/>
          </a:xfrm>
          <a:prstGeom prst="rect">
            <a:avLst/>
          </a:prstGeom>
        </p:spPr>
        <p:txBody>
          <a:bodyPr vert="horz" lIns="91440" tIns="45720" rIns="91440" bIns="45720" rtlCol="0" anchor="ctr"/>
          <a:lstStyle>
            <a:lvl1pPr algn="l" eaLnBrk="1" fontAlgn="auto" hangingPunct="1">
              <a:spcBef>
                <a:spcPts val="0"/>
              </a:spcBef>
              <a:spcAft>
                <a:spcPts val="0"/>
              </a:spcAft>
              <a:defRPr sz="1100">
                <a:solidFill>
                  <a:schemeClr val="tx1"/>
                </a:solidFill>
                <a:latin typeface="+mn-lt"/>
              </a:defRPr>
            </a:lvl1pPr>
          </a:lstStyle>
          <a:p>
            <a:pPr>
              <a:defRPr/>
            </a:pPr>
            <a:r>
              <a:rPr lang="en-US"/>
              <a:t>Add a footer</a:t>
            </a:r>
            <a:endParaRPr lang="en-US" dirty="0"/>
          </a:p>
        </p:txBody>
      </p:sp>
      <p:sp>
        <p:nvSpPr>
          <p:cNvPr id="4" name="Date Placeholder 3">
            <a:extLst>
              <a:ext uri="{FF2B5EF4-FFF2-40B4-BE49-F238E27FC236}">
                <a16:creationId xmlns:a16="http://schemas.microsoft.com/office/drawing/2014/main" id="{16A914F8-29B7-4D5E-5780-0DDB855F8D4C}"/>
              </a:ext>
            </a:extLst>
          </p:cNvPr>
          <p:cNvSpPr>
            <a:spLocks noGrp="1"/>
          </p:cNvSpPr>
          <p:nvPr>
            <p:ph type="dt" sz="half" idx="2"/>
          </p:nvPr>
        </p:nvSpPr>
        <p:spPr>
          <a:xfrm>
            <a:off x="8228013" y="6400800"/>
            <a:ext cx="15494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ECAA9E34-13FF-4AC8-95CC-E90258F2F38E}" type="datetimeFigureOut">
              <a:rPr lang="en-US"/>
              <a:pPr>
                <a:defRPr/>
              </a:pPr>
              <a:t>3/11/2024</a:t>
            </a:fld>
            <a:endParaRPr lang="en-US"/>
          </a:p>
        </p:txBody>
      </p:sp>
      <p:sp>
        <p:nvSpPr>
          <p:cNvPr id="6" name="Slide Number Placeholder 5">
            <a:extLst>
              <a:ext uri="{FF2B5EF4-FFF2-40B4-BE49-F238E27FC236}">
                <a16:creationId xmlns:a16="http://schemas.microsoft.com/office/drawing/2014/main" id="{1885033F-49B5-11E9-601A-A06AFAB18620}"/>
              </a:ext>
            </a:extLst>
          </p:cNvPr>
          <p:cNvSpPr>
            <a:spLocks noGrp="1"/>
          </p:cNvSpPr>
          <p:nvPr>
            <p:ph type="sldNum" sz="quarter" idx="4"/>
          </p:nvPr>
        </p:nvSpPr>
        <p:spPr>
          <a:xfrm>
            <a:off x="10285413" y="6400800"/>
            <a:ext cx="10668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39D5A9E1-D3A5-4815-B2CB-39EF09378D9C}" type="slidenum">
              <a:rPr lang="en-US"/>
              <a:pPr>
                <a:defRPr/>
              </a:pPr>
              <a:t>‹#›</a:t>
            </a:fld>
            <a:endParaRPr lang="en-US"/>
          </a:p>
        </p:txBody>
      </p:sp>
      <p:pic>
        <p:nvPicPr>
          <p:cNvPr id="1031" name="Picture 8">
            <a:extLst>
              <a:ext uri="{FF2B5EF4-FFF2-40B4-BE49-F238E27FC236}">
                <a16:creationId xmlns:a16="http://schemas.microsoft.com/office/drawing/2014/main" id="{1B6AB46D-8D1B-6C4B-75C1-A2F06C0C0E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6403FAD-27A2-0B91-509D-D2347F02006E}"/>
              </a:ext>
            </a:extLst>
          </p:cNvPr>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fade/>
  </p:transition>
  <p:txStyles>
    <p:titleStyle>
      <a:lvl1pPr algn="l" rtl="0" eaLnBrk="0" fontAlgn="base" hangingPunct="0">
        <a:lnSpc>
          <a:spcPct val="90000"/>
        </a:lnSpc>
        <a:spcBef>
          <a:spcPct val="0"/>
        </a:spcBef>
        <a:spcAft>
          <a:spcPct val="0"/>
        </a:spcAft>
        <a:defRPr sz="3600" kern="1200">
          <a:solidFill>
            <a:srgbClr val="986F07"/>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p:titleStyle>
    <p:body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1.png"/><Relationship Id="rId4" Type="http://schemas.openxmlformats.org/officeDocument/2006/relationships/diagramLayout" Target="../diagrams/layout3.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3FE7467-682D-B5F9-553D-87F4769CF7DA}"/>
              </a:ext>
            </a:extLst>
          </p:cNvPr>
          <p:cNvSpPr>
            <a:spLocks noGrp="1" noChangeArrowheads="1"/>
          </p:cNvSpPr>
          <p:nvPr>
            <p:ph type="ctrTitle"/>
          </p:nvPr>
        </p:nvSpPr>
        <p:spPr>
          <a:xfrm>
            <a:off x="1520825" y="1600200"/>
            <a:ext cx="5945188" cy="3048000"/>
          </a:xfrm>
        </p:spPr>
        <p:txBody>
          <a:bodyPr>
            <a:normAutofit fontScale="90000"/>
          </a:bodyPr>
          <a:lstStyle/>
          <a:p>
            <a:pPr eaLnBrk="1" hangingPunct="1"/>
            <a:r>
              <a:rPr lang="en-US" altLang="en-US" dirty="0"/>
              <a:t>Explaining Credit Card Fraud Decisions in ML</a:t>
            </a:r>
          </a:p>
        </p:txBody>
      </p:sp>
      <p:sp>
        <p:nvSpPr>
          <p:cNvPr id="3" name="Subtitle 2">
            <a:extLst>
              <a:ext uri="{FF2B5EF4-FFF2-40B4-BE49-F238E27FC236}">
                <a16:creationId xmlns:a16="http://schemas.microsoft.com/office/drawing/2014/main" id="{5BC5F452-76DB-224B-7AEE-7EC43EE9923F}"/>
              </a:ext>
            </a:extLst>
          </p:cNvPr>
          <p:cNvSpPr>
            <a:spLocks noGrp="1"/>
          </p:cNvSpPr>
          <p:nvPr>
            <p:ph type="subTitle" idx="1"/>
          </p:nvPr>
        </p:nvSpPr>
        <p:spPr>
          <a:xfrm>
            <a:off x="1520825" y="4899025"/>
            <a:ext cx="5945188" cy="546199"/>
          </a:xfrm>
        </p:spPr>
        <p:txBody>
          <a:bodyPr rtlCol="0"/>
          <a:lstStyle/>
          <a:p>
            <a:pPr eaLnBrk="1" fontAlgn="auto" hangingPunct="1">
              <a:spcAft>
                <a:spcPts val="0"/>
              </a:spcAft>
              <a:buClr>
                <a:schemeClr val="tx1">
                  <a:lumMod val="90000"/>
                  <a:lumOff val="10000"/>
                </a:schemeClr>
              </a:buClr>
              <a:defRPr/>
            </a:pPr>
            <a:r>
              <a:rPr lang="en-US" dirty="0"/>
              <a:t>A Comparative Analysis of XAI Methods (in Neural Network Models)</a:t>
            </a:r>
          </a:p>
        </p:txBody>
      </p:sp>
      <p:sp>
        <p:nvSpPr>
          <p:cNvPr id="2" name="Title 1">
            <a:extLst>
              <a:ext uri="{FF2B5EF4-FFF2-40B4-BE49-F238E27FC236}">
                <a16:creationId xmlns:a16="http://schemas.microsoft.com/office/drawing/2014/main" id="{EB0358FB-19D2-F601-A5AF-A72B7A3D622C}"/>
              </a:ext>
            </a:extLst>
          </p:cNvPr>
          <p:cNvSpPr txBox="1">
            <a:spLocks noChangeArrowheads="1"/>
          </p:cNvSpPr>
          <p:nvPr/>
        </p:nvSpPr>
        <p:spPr bwMode="auto">
          <a:xfrm>
            <a:off x="1520825" y="6195168"/>
            <a:ext cx="5945188" cy="5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75000" lnSpcReduction="20000"/>
          </a:bodyPr>
          <a:lstStyle>
            <a:lvl1pPr algn="l" rtl="0" eaLnBrk="0" fontAlgn="base" hangingPunct="0">
              <a:lnSpc>
                <a:spcPct val="80000"/>
              </a:lnSpc>
              <a:spcBef>
                <a:spcPct val="0"/>
              </a:spcBef>
              <a:spcAft>
                <a:spcPct val="0"/>
              </a:spcAft>
              <a:defRPr sz="6600" kern="1200">
                <a:solidFill>
                  <a:schemeClr val="tx1"/>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sz="2000" dirty="0"/>
              <a:t>Ciaran Finnegan – Course: M.Sc. in Computing (Data Science)</a:t>
            </a:r>
          </a:p>
          <a:p>
            <a:pPr eaLnBrk="1" hangingPunct="1"/>
            <a:endParaRPr lang="en-US" altLang="en-US" sz="2000" dirty="0"/>
          </a:p>
          <a:p>
            <a:pPr eaLnBrk="1" hangingPunct="1"/>
            <a:r>
              <a:rPr lang="en-US" altLang="en-US" sz="2000" dirty="0"/>
              <a:t>Student: D21124026</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72DA-6F50-CC0B-3E60-F570D496096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1311941-25BE-37E4-F7A7-971FD725ADE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440E026-8FF3-E0A0-B90F-E5D852353059}"/>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t>
            </a:r>
            <a:r>
              <a:rPr lang="en-GB" sz="3200" b="1" dirty="0">
                <a:solidFill>
                  <a:schemeClr val="accent2"/>
                </a:solidFill>
                <a:latin typeface="CMR12"/>
              </a:rPr>
              <a:t>ANCHORS</a:t>
            </a:r>
            <a:r>
              <a:rPr lang="en-GB" sz="1400" b="0" i="0" u="none" strike="noStrike" baseline="0" dirty="0">
                <a:latin typeface="CMR12"/>
              </a:rPr>
              <a:t>,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5D1411D5-1200-B057-A1FA-114CD33AA552}"/>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t>
            </a:r>
            <a:r>
              <a:rPr lang="en-GB" sz="3200" b="1" dirty="0">
                <a:solidFill>
                  <a:schemeClr val="accent2"/>
                </a:solidFill>
                <a:latin typeface="CMR12"/>
              </a:rPr>
              <a:t>ANCHORS</a:t>
            </a:r>
            <a:r>
              <a:rPr lang="en-GB" sz="1400" dirty="0">
                <a:latin typeface="CMR12"/>
              </a:rPr>
              <a:t>,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E6103B7D-7967-790F-9690-6BDB34135572}"/>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ANCHORS </a:t>
            </a:r>
            <a:r>
              <a:rPr lang="en-IE" dirty="0">
                <a:latin typeface="CMBX12"/>
              </a:rPr>
              <a:t>-</a:t>
            </a:r>
            <a:r>
              <a:rPr lang="en-IE" b="1" dirty="0">
                <a:solidFill>
                  <a:schemeClr val="accent2"/>
                </a:solidFill>
                <a:latin typeface="CMBX12"/>
              </a:rPr>
              <a:t> </a:t>
            </a:r>
            <a:r>
              <a:rPr lang="en-IE" dirty="0">
                <a:latin typeface="CMBX12"/>
              </a:rPr>
              <a:t>Feature specific explanations (</a:t>
            </a:r>
            <a:r>
              <a:rPr lang="en-IE" sz="2000" i="1" dirty="0">
                <a:latin typeface="CMBX12"/>
              </a:rPr>
              <a:t>‘if-then’ rules</a:t>
            </a:r>
            <a:r>
              <a:rPr lang="en-IE" dirty="0">
                <a:latin typeface="CMBX12"/>
              </a:rPr>
              <a:t>) for individual instance, that identify a minimal set of conditions or ‘anchors’ that ensure the same prediction for similar instances. </a:t>
            </a:r>
          </a:p>
        </p:txBody>
      </p:sp>
      <p:pic>
        <p:nvPicPr>
          <p:cNvPr id="5" name="Picture 4" descr="A red circle with a red line&#10;&#10;Description automatically generated">
            <a:extLst>
              <a:ext uri="{FF2B5EF4-FFF2-40B4-BE49-F238E27FC236}">
                <a16:creationId xmlns:a16="http://schemas.microsoft.com/office/drawing/2014/main" id="{A6A84070-4C26-9636-2D96-8DE9B11C5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963" y="5476129"/>
            <a:ext cx="935113" cy="128038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600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3EADD-3CAB-2861-CF30-87176DD0D254}"/>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5A15EA3-146E-05A0-6319-C7630AC1A4F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EB3EB4CF-5BBF-8817-AB45-B9974B39E27C}"/>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GB" sz="3200" b="1" dirty="0">
                <a:solidFill>
                  <a:schemeClr val="accent2"/>
                </a:solidFill>
                <a:latin typeface="CMR12"/>
              </a:rPr>
              <a:t>DiCE</a:t>
            </a:r>
            <a:r>
              <a:rPr lang="en-IE" sz="1400" b="0" i="0" u="none" strike="noStrike" baseline="0" dirty="0">
                <a:latin typeface="CMR12"/>
              </a:rPr>
              <a:t>.</a:t>
            </a:r>
          </a:p>
        </p:txBody>
      </p:sp>
      <p:sp>
        <p:nvSpPr>
          <p:cNvPr id="3" name="Content Placeholder 13">
            <a:extLst>
              <a:ext uri="{FF2B5EF4-FFF2-40B4-BE49-F238E27FC236}">
                <a16:creationId xmlns:a16="http://schemas.microsoft.com/office/drawing/2014/main" id="{3D4A8A0F-EF7E-2586-B963-97B634E4DB2A}"/>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ANCHORS, and </a:t>
            </a:r>
            <a:r>
              <a:rPr lang="en-GB" sz="3200" b="1" dirty="0">
                <a:solidFill>
                  <a:schemeClr val="accent2"/>
                </a:solidFill>
                <a:latin typeface="CMR12"/>
              </a:rPr>
              <a:t>DiCE</a:t>
            </a:r>
            <a:r>
              <a:rPr lang="en-GB" sz="1400" dirty="0">
                <a:latin typeface="CMR12"/>
              </a:rPr>
              <a:t>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14C1B9D2-7B86-D643-52D5-214650A9379F}"/>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DiCE </a:t>
            </a:r>
            <a:r>
              <a:rPr lang="en-IE" dirty="0">
                <a:latin typeface="CMBX12"/>
              </a:rPr>
              <a:t>-  </a:t>
            </a:r>
            <a:r>
              <a:rPr lang="en-GB" b="1" dirty="0">
                <a:solidFill>
                  <a:srgbClr val="0D0D0D"/>
                </a:solidFill>
                <a:latin typeface="Söhne"/>
              </a:rPr>
              <a:t>D</a:t>
            </a:r>
            <a:r>
              <a:rPr lang="en-GB" b="1" i="0" dirty="0">
                <a:effectLst/>
                <a:latin typeface="Söhne"/>
              </a:rPr>
              <a:t>i</a:t>
            </a:r>
            <a:r>
              <a:rPr lang="en-GB" b="0" i="0" dirty="0">
                <a:solidFill>
                  <a:schemeClr val="bg1">
                    <a:lumMod val="50000"/>
                  </a:schemeClr>
                </a:solidFill>
                <a:effectLst/>
                <a:latin typeface="Söhne"/>
              </a:rPr>
              <a:t>verse</a:t>
            </a:r>
            <a:r>
              <a:rPr lang="en-GB" b="0" i="0" dirty="0">
                <a:solidFill>
                  <a:srgbClr val="0D0D0D"/>
                </a:solidFill>
                <a:effectLst/>
                <a:latin typeface="Söhne"/>
              </a:rPr>
              <a:t> </a:t>
            </a:r>
            <a:r>
              <a:rPr lang="en-GB" b="1" i="0" dirty="0">
                <a:solidFill>
                  <a:srgbClr val="0D0D0D"/>
                </a:solidFill>
                <a:effectLst/>
                <a:latin typeface="Söhne"/>
              </a:rPr>
              <a:t>C</a:t>
            </a:r>
            <a:r>
              <a:rPr lang="en-GB" b="0" i="0" dirty="0">
                <a:solidFill>
                  <a:schemeClr val="bg1">
                    <a:lumMod val="50000"/>
                  </a:schemeClr>
                </a:solidFill>
                <a:effectLst/>
                <a:latin typeface="Söhne"/>
              </a:rPr>
              <a:t>ounterfactual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 Provides the minimal set of changes required to alter the instance prediction</a:t>
            </a:r>
            <a:r>
              <a:rPr lang="en-IE" dirty="0">
                <a:latin typeface="CMBX12"/>
              </a:rPr>
              <a:t>. Provides insights into model sensitivity and decision boundaries. </a:t>
            </a:r>
          </a:p>
        </p:txBody>
      </p:sp>
      <p:pic>
        <p:nvPicPr>
          <p:cNvPr id="6" name="Picture 5" descr="A diagram of a decision boundary&#10;&#10;Description automatically generated">
            <a:extLst>
              <a:ext uri="{FF2B5EF4-FFF2-40B4-BE49-F238E27FC236}">
                <a16:creationId xmlns:a16="http://schemas.microsoft.com/office/drawing/2014/main" id="{9DBA76DE-E93D-25D2-D1ED-BA40944A3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228" y="5754464"/>
            <a:ext cx="2172561" cy="1028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19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0EFCC-EABD-0EB6-7980-AA8147FDBF66}"/>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96FF7C75-BDC1-C433-851A-A0252B65F1B0}"/>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a:t>
            </a:r>
          </a:p>
        </p:txBody>
      </p:sp>
      <p:sp>
        <p:nvSpPr>
          <p:cNvPr id="4" name="Text Placeholder 3">
            <a:extLst>
              <a:ext uri="{FF2B5EF4-FFF2-40B4-BE49-F238E27FC236}">
                <a16:creationId xmlns:a16="http://schemas.microsoft.com/office/drawing/2014/main" id="{E6D55546-2F56-F008-42FC-675D83324D52}"/>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Design and Methodology</a:t>
            </a:r>
          </a:p>
        </p:txBody>
      </p:sp>
    </p:spTree>
    <p:extLst>
      <p:ext uri="{BB962C8B-B14F-4D97-AF65-F5344CB8AC3E}">
        <p14:creationId xmlns:p14="http://schemas.microsoft.com/office/powerpoint/2010/main" val="224374263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46F0C-8091-E30B-6323-B9D83EA5A1F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D752894-1E63-9401-137A-7FE9D491A8F0}"/>
              </a:ext>
            </a:extLst>
          </p:cNvPr>
          <p:cNvSpPr>
            <a:spLocks noGrp="1" noChangeArrowheads="1"/>
          </p:cNvSpPr>
          <p:nvPr>
            <p:ph type="title"/>
          </p:nvPr>
        </p:nvSpPr>
        <p:spPr>
          <a:xfrm>
            <a:off x="1522413" y="875250"/>
            <a:ext cx="9829800" cy="724949"/>
          </a:xfrm>
        </p:spPr>
        <p:txBody>
          <a:bodyPr/>
          <a:lstStyle/>
          <a:p>
            <a:pPr eaLnBrk="1" hangingPunct="1"/>
            <a:r>
              <a:rPr lang="en-US" altLang="en-US" dirty="0">
                <a:solidFill>
                  <a:srgbClr val="986F07"/>
                </a:solidFill>
              </a:rPr>
              <a:t>XAI: Set Up Model + Verify XAI Methods</a:t>
            </a:r>
          </a:p>
        </p:txBody>
      </p:sp>
      <p:sp>
        <p:nvSpPr>
          <p:cNvPr id="19459" name="Content Placeholder 2">
            <a:extLst>
              <a:ext uri="{FF2B5EF4-FFF2-40B4-BE49-F238E27FC236}">
                <a16:creationId xmlns:a16="http://schemas.microsoft.com/office/drawing/2014/main" id="{D056CBE8-1E65-2B66-2645-A5AFFE398159}"/>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6A461DC9-AD7A-FE3F-CC82-D487EBF44EE5}"/>
              </a:ext>
            </a:extLst>
          </p:cNvPr>
          <p:cNvGraphicFramePr>
            <a:graphicFrameLocks noGrp="1"/>
          </p:cNvGraphicFramePr>
          <p:nvPr>
            <p:ph sz="half" idx="2"/>
            <p:extLst>
              <p:ext uri="{D42A27DB-BD31-4B8C-83A1-F6EECF244321}">
                <p14:modId xmlns:p14="http://schemas.microsoft.com/office/powerpoint/2010/main" val="3310709184"/>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 with a drawing of two people&#10;&#10;Description automatically generated">
            <a:extLst>
              <a:ext uri="{FF2B5EF4-FFF2-40B4-BE49-F238E27FC236}">
                <a16:creationId xmlns:a16="http://schemas.microsoft.com/office/drawing/2014/main" id="{A8C20617-C8B1-5E97-9343-CABD205168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4226" y="3284984"/>
            <a:ext cx="2492896" cy="2492896"/>
          </a:xfrm>
          <a:prstGeom prst="rect">
            <a:avLst/>
          </a:prstGeom>
        </p:spPr>
      </p:pic>
      <p:grpSp>
        <p:nvGrpSpPr>
          <p:cNvPr id="23" name="Group 22">
            <a:extLst>
              <a:ext uri="{FF2B5EF4-FFF2-40B4-BE49-F238E27FC236}">
                <a16:creationId xmlns:a16="http://schemas.microsoft.com/office/drawing/2014/main" id="{22BAA243-4916-BC92-1ECE-11E079E7A63B}"/>
              </a:ext>
            </a:extLst>
          </p:cNvPr>
          <p:cNvGrpSpPr/>
          <p:nvPr/>
        </p:nvGrpSpPr>
        <p:grpSpPr>
          <a:xfrm>
            <a:off x="7084275" y="3861048"/>
            <a:ext cx="2250497" cy="1055091"/>
            <a:chOff x="7084275" y="3861048"/>
            <a:chExt cx="2250497" cy="1055091"/>
          </a:xfrm>
        </p:grpSpPr>
        <p:grpSp>
          <p:nvGrpSpPr>
            <p:cNvPr id="12" name="Group 11">
              <a:extLst>
                <a:ext uri="{FF2B5EF4-FFF2-40B4-BE49-F238E27FC236}">
                  <a16:creationId xmlns:a16="http://schemas.microsoft.com/office/drawing/2014/main" id="{5C649BD3-ED4D-58A4-69F9-5971595C7098}"/>
                </a:ext>
              </a:extLst>
            </p:cNvPr>
            <p:cNvGrpSpPr/>
            <p:nvPr/>
          </p:nvGrpSpPr>
          <p:grpSpPr>
            <a:xfrm>
              <a:off x="7318548" y="3861048"/>
              <a:ext cx="2016224" cy="1055091"/>
              <a:chOff x="7318548" y="3861048"/>
              <a:chExt cx="2016224" cy="1055091"/>
            </a:xfrm>
          </p:grpSpPr>
          <p:sp>
            <p:nvSpPr>
              <p:cNvPr id="6" name="Rectangle: Diagonal Corners Rounded 5">
                <a:extLst>
                  <a:ext uri="{FF2B5EF4-FFF2-40B4-BE49-F238E27FC236}">
                    <a16:creationId xmlns:a16="http://schemas.microsoft.com/office/drawing/2014/main" id="{C1445587-0324-9E4E-9880-02345CEE4867}"/>
                  </a:ext>
                </a:extLst>
              </p:cNvPr>
              <p:cNvSpPr/>
              <p:nvPr/>
            </p:nvSpPr>
            <p:spPr>
              <a:xfrm>
                <a:off x="7318548" y="3861048"/>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X</a:t>
                </a:r>
              </a:p>
            </p:txBody>
          </p:sp>
          <p:sp>
            <p:nvSpPr>
              <p:cNvPr id="8" name="Rectangle: Diagonal Corners Rounded 7">
                <a:extLst>
                  <a:ext uri="{FF2B5EF4-FFF2-40B4-BE49-F238E27FC236}">
                    <a16:creationId xmlns:a16="http://schemas.microsoft.com/office/drawing/2014/main" id="{3BBC5EA4-B41D-7B1A-A621-8A8F5308B681}"/>
                  </a:ext>
                </a:extLst>
              </p:cNvPr>
              <p:cNvSpPr/>
              <p:nvPr/>
            </p:nvSpPr>
            <p:spPr>
              <a:xfrm>
                <a:off x="7318548" y="4628107"/>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Y</a:t>
                </a:r>
              </a:p>
            </p:txBody>
          </p:sp>
          <p:sp>
            <p:nvSpPr>
              <p:cNvPr id="9" name="Arrow: Up-Down 8">
                <a:extLst>
                  <a:ext uri="{FF2B5EF4-FFF2-40B4-BE49-F238E27FC236}">
                    <a16:creationId xmlns:a16="http://schemas.microsoft.com/office/drawing/2014/main" id="{67C02025-6DBB-8AE6-5588-5DC47747D8F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11" name="Picture 10" descr="A black and white math symbol&#10;&#10;Description automatically generated">
                <a:extLst>
                  <a:ext uri="{FF2B5EF4-FFF2-40B4-BE49-F238E27FC236}">
                    <a16:creationId xmlns:a16="http://schemas.microsoft.com/office/drawing/2014/main" id="{DBFEC413-5252-E401-025A-63B1FAC6B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9" name="TextBox 18">
              <a:extLst>
                <a:ext uri="{FF2B5EF4-FFF2-40B4-BE49-F238E27FC236}">
                  <a16:creationId xmlns:a16="http://schemas.microsoft.com/office/drawing/2014/main" id="{6C4564AB-265A-D632-3B8D-27BE92609F53}"/>
                </a:ext>
              </a:extLst>
            </p:cNvPr>
            <p:cNvSpPr txBox="1"/>
            <p:nvPr/>
          </p:nvSpPr>
          <p:spPr>
            <a:xfrm>
              <a:off x="7084275" y="4250093"/>
              <a:ext cx="652743" cy="276999"/>
            </a:xfrm>
            <a:prstGeom prst="rect">
              <a:avLst/>
            </a:prstGeom>
            <a:noFill/>
          </p:spPr>
          <p:txBody>
            <a:bodyPr wrap="none" rtlCol="0">
              <a:spAutoFit/>
            </a:bodyPr>
            <a:lstStyle/>
            <a:p>
              <a:r>
                <a:rPr lang="en-IE" sz="1200" dirty="0"/>
                <a:t>Closest</a:t>
              </a:r>
            </a:p>
          </p:txBody>
        </p:sp>
      </p:grpSp>
      <p:grpSp>
        <p:nvGrpSpPr>
          <p:cNvPr id="29" name="Group 28">
            <a:extLst>
              <a:ext uri="{FF2B5EF4-FFF2-40B4-BE49-F238E27FC236}">
                <a16:creationId xmlns:a16="http://schemas.microsoft.com/office/drawing/2014/main" id="{6DE29E6E-FD41-2890-8221-DFAF2A6D4D39}"/>
              </a:ext>
            </a:extLst>
          </p:cNvPr>
          <p:cNvGrpSpPr/>
          <p:nvPr/>
        </p:nvGrpSpPr>
        <p:grpSpPr>
          <a:xfrm>
            <a:off x="8941510" y="5036676"/>
            <a:ext cx="2625510" cy="1103599"/>
            <a:chOff x="8941510" y="5036676"/>
            <a:chExt cx="2625510" cy="1103599"/>
          </a:xfrm>
        </p:grpSpPr>
        <p:grpSp>
          <p:nvGrpSpPr>
            <p:cNvPr id="24" name="Group 23">
              <a:extLst>
                <a:ext uri="{FF2B5EF4-FFF2-40B4-BE49-F238E27FC236}">
                  <a16:creationId xmlns:a16="http://schemas.microsoft.com/office/drawing/2014/main" id="{E0AFDF2E-D0F8-B1BE-175B-C8110BE004AD}"/>
                </a:ext>
              </a:extLst>
            </p:cNvPr>
            <p:cNvGrpSpPr/>
            <p:nvPr/>
          </p:nvGrpSpPr>
          <p:grpSpPr>
            <a:xfrm>
              <a:off x="9258093" y="5085184"/>
              <a:ext cx="2308927" cy="1055091"/>
              <a:chOff x="9258093" y="5085184"/>
              <a:chExt cx="2308927" cy="1055091"/>
            </a:xfrm>
          </p:grpSpPr>
          <p:grpSp>
            <p:nvGrpSpPr>
              <p:cNvPr id="14" name="Group 13">
                <a:extLst>
                  <a:ext uri="{FF2B5EF4-FFF2-40B4-BE49-F238E27FC236}">
                    <a16:creationId xmlns:a16="http://schemas.microsoft.com/office/drawing/2014/main" id="{71343ED1-90A1-1625-C945-524C81B8365F}"/>
                  </a:ext>
                </a:extLst>
              </p:cNvPr>
              <p:cNvGrpSpPr/>
              <p:nvPr/>
            </p:nvGrpSpPr>
            <p:grpSpPr>
              <a:xfrm>
                <a:off x="9550796" y="5085184"/>
                <a:ext cx="2016224" cy="1055091"/>
                <a:chOff x="7318548" y="3861048"/>
                <a:chExt cx="2016224" cy="1055091"/>
              </a:xfrm>
            </p:grpSpPr>
            <p:sp>
              <p:nvSpPr>
                <p:cNvPr id="15" name="Rectangle: Diagonal Corners Rounded 14">
                  <a:extLst>
                    <a:ext uri="{FF2B5EF4-FFF2-40B4-BE49-F238E27FC236}">
                      <a16:creationId xmlns:a16="http://schemas.microsoft.com/office/drawing/2014/main" id="{6677DC32-73F3-023F-05CC-68D335511285}"/>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X</a:t>
                  </a:r>
                </a:p>
              </p:txBody>
            </p:sp>
            <p:sp>
              <p:nvSpPr>
                <p:cNvPr id="16" name="Rectangle: Diagonal Corners Rounded 15">
                  <a:extLst>
                    <a:ext uri="{FF2B5EF4-FFF2-40B4-BE49-F238E27FC236}">
                      <a16:creationId xmlns:a16="http://schemas.microsoft.com/office/drawing/2014/main" id="{6A183A2E-6AB8-69CA-5853-C65B1BD53539}"/>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Y</a:t>
                  </a:r>
                </a:p>
              </p:txBody>
            </p:sp>
            <p:sp>
              <p:nvSpPr>
                <p:cNvPr id="17" name="Arrow: Up-Down 16">
                  <a:extLst>
                    <a:ext uri="{FF2B5EF4-FFF2-40B4-BE49-F238E27FC236}">
                      <a16:creationId xmlns:a16="http://schemas.microsoft.com/office/drawing/2014/main" id="{ACBD59D1-6CA2-3537-4670-68DC438EDBEF}"/>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descr="A black and white math symbol&#10;&#10;Description automatically generated">
                  <a:extLst>
                    <a:ext uri="{FF2B5EF4-FFF2-40B4-BE49-F238E27FC236}">
                      <a16:creationId xmlns:a16="http://schemas.microsoft.com/office/drawing/2014/main" id="{69FEE8CA-F475-BE24-93F6-9ED4B0891A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20" name="TextBox 19">
                <a:extLst>
                  <a:ext uri="{FF2B5EF4-FFF2-40B4-BE49-F238E27FC236}">
                    <a16:creationId xmlns:a16="http://schemas.microsoft.com/office/drawing/2014/main" id="{2BDD7BBB-DA4C-8273-F83A-6D707EB25D53}"/>
                  </a:ext>
                </a:extLst>
              </p:cNvPr>
              <p:cNvSpPr txBox="1"/>
              <p:nvPr/>
            </p:nvSpPr>
            <p:spPr>
              <a:xfrm>
                <a:off x="9258093" y="5474229"/>
                <a:ext cx="652743" cy="276999"/>
              </a:xfrm>
              <a:prstGeom prst="rect">
                <a:avLst/>
              </a:prstGeom>
              <a:noFill/>
            </p:spPr>
            <p:txBody>
              <a:bodyPr wrap="none" rtlCol="0">
                <a:spAutoFit/>
              </a:bodyPr>
              <a:lstStyle/>
              <a:p>
                <a:r>
                  <a:rPr lang="en-IE" sz="1200" dirty="0"/>
                  <a:t>Closest</a:t>
                </a:r>
              </a:p>
            </p:txBody>
          </p:sp>
        </p:grpSp>
        <p:sp>
          <p:nvSpPr>
            <p:cNvPr id="22" name="Equals 21">
              <a:extLst>
                <a:ext uri="{FF2B5EF4-FFF2-40B4-BE49-F238E27FC236}">
                  <a16:creationId xmlns:a16="http://schemas.microsoft.com/office/drawing/2014/main" id="{49FC45FE-E8E3-2638-3613-E7B08F64DBE8}"/>
                </a:ext>
              </a:extLst>
            </p:cNvPr>
            <p:cNvSpPr/>
            <p:nvPr/>
          </p:nvSpPr>
          <p:spPr>
            <a:xfrm rot="2210939">
              <a:off x="8941510" y="5036676"/>
              <a:ext cx="544439" cy="344768"/>
            </a:xfrm>
            <a:prstGeom prst="mathEqual">
              <a:avLst>
                <a:gd name="adj1" fmla="val 23520"/>
                <a:gd name="adj2" fmla="val 188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28" name="Group 27">
            <a:extLst>
              <a:ext uri="{FF2B5EF4-FFF2-40B4-BE49-F238E27FC236}">
                <a16:creationId xmlns:a16="http://schemas.microsoft.com/office/drawing/2014/main" id="{D672ED3D-FF31-CEB0-A104-18B3F86744FD}"/>
              </a:ext>
            </a:extLst>
          </p:cNvPr>
          <p:cNvGrpSpPr/>
          <p:nvPr/>
        </p:nvGrpSpPr>
        <p:grpSpPr>
          <a:xfrm>
            <a:off x="7084275" y="3717032"/>
            <a:ext cx="4674833" cy="2592288"/>
            <a:chOff x="7084275" y="3717032"/>
            <a:chExt cx="4674833" cy="2592288"/>
          </a:xfrm>
        </p:grpSpPr>
        <p:pic>
          <p:nvPicPr>
            <p:cNvPr id="26" name="Picture 25" descr="A black arrow with a white background&#10;&#10;Description automatically generated">
              <a:extLst>
                <a:ext uri="{FF2B5EF4-FFF2-40B4-BE49-F238E27FC236}">
                  <a16:creationId xmlns:a16="http://schemas.microsoft.com/office/drawing/2014/main" id="{781306DA-4574-0A47-65D7-CCDB98198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33268" y="3880164"/>
              <a:ext cx="366715" cy="479027"/>
            </a:xfrm>
            <a:prstGeom prst="rect">
              <a:avLst/>
            </a:prstGeom>
          </p:spPr>
        </p:pic>
        <p:sp>
          <p:nvSpPr>
            <p:cNvPr id="27" name="Rectangle: Rounded Corners 26">
              <a:extLst>
                <a:ext uri="{FF2B5EF4-FFF2-40B4-BE49-F238E27FC236}">
                  <a16:creationId xmlns:a16="http://schemas.microsoft.com/office/drawing/2014/main" id="{F249FE9C-46EC-D39C-1D6F-0554BF4B1923}"/>
                </a:ext>
              </a:extLst>
            </p:cNvPr>
            <p:cNvSpPr/>
            <p:nvPr/>
          </p:nvSpPr>
          <p:spPr>
            <a:xfrm>
              <a:off x="7084275" y="3717032"/>
              <a:ext cx="4674833" cy="2592288"/>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Title 1">
            <a:extLst>
              <a:ext uri="{FF2B5EF4-FFF2-40B4-BE49-F238E27FC236}">
                <a16:creationId xmlns:a16="http://schemas.microsoft.com/office/drawing/2014/main" id="{81B8F6EE-143F-2E1C-A08A-F4B9521DDD6A}"/>
              </a:ext>
            </a:extLst>
          </p:cNvPr>
          <p:cNvSpPr txBox="1">
            <a:spLocks noChangeArrowheads="1"/>
          </p:cNvSpPr>
          <p:nvPr/>
        </p:nvSpPr>
        <p:spPr bwMode="auto">
          <a:xfrm>
            <a:off x="1521196" y="886825"/>
            <a:ext cx="9829800" cy="72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lnSpc>
                <a:spcPct val="90000"/>
              </a:lnSpc>
              <a:spcBef>
                <a:spcPct val="0"/>
              </a:spcBef>
              <a:spcAft>
                <a:spcPct val="0"/>
              </a:spcAft>
              <a:defRPr sz="3600" kern="1200">
                <a:solidFill>
                  <a:schemeClr val="accent1">
                    <a:lumMod val="50000"/>
                  </a:schemeClr>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dirty="0">
                <a:solidFill>
                  <a:srgbClr val="986F07"/>
                </a:solidFill>
              </a:rPr>
              <a:t>XAI: Custom Metrics to Score Each Technique</a:t>
            </a:r>
          </a:p>
        </p:txBody>
      </p:sp>
    </p:spTree>
    <p:extLst>
      <p:ext uri="{BB962C8B-B14F-4D97-AF65-F5344CB8AC3E}">
        <p14:creationId xmlns:p14="http://schemas.microsoft.com/office/powerpoint/2010/main" val="29222597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458"/>
                                        </p:tgtEl>
                                      </p:cBhvr>
                                    </p:animEffect>
                                    <p:set>
                                      <p:cBhvr>
                                        <p:cTn id="7" dur="1" fill="hold">
                                          <p:stCondLst>
                                            <p:cond delay="499"/>
                                          </p:stCondLst>
                                        </p:cTn>
                                        <p:tgtEl>
                                          <p:spTgt spid="1945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75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Graphic spid="5" grpId="0">
        <p:bldAsOne/>
      </p:bldGraphic>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BD63F-26EC-EF1E-81FD-F4D263CAD11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5F93089F-7A0F-D927-D06D-59C4DFB17FB9}"/>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7B99E4C-02C9-7F04-8AD9-8A3BC400B884}"/>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2" name="Content Placeholder 4" descr="Vertical Box List showing 3 groups arranged one below the other with bullet points for task descriptions under each group">
            <a:extLst>
              <a:ext uri="{FF2B5EF4-FFF2-40B4-BE49-F238E27FC236}">
                <a16:creationId xmlns:a16="http://schemas.microsoft.com/office/drawing/2014/main" id="{4B2056FD-4277-E19D-EF9A-F0D057A13C96}"/>
              </a:ext>
            </a:extLst>
          </p:cNvPr>
          <p:cNvGraphicFramePr>
            <a:graphicFrameLocks/>
          </p:cNvGraphicFramePr>
          <p:nvPr>
            <p:extLst>
              <p:ext uri="{D42A27DB-BD31-4B8C-83A1-F6EECF244321}">
                <p14:modId xmlns:p14="http://schemas.microsoft.com/office/powerpoint/2010/main" val="1971764981"/>
              </p:ext>
            </p:extLst>
          </p:nvPr>
        </p:nvGraphicFramePr>
        <p:xfrm>
          <a:off x="4366220" y="1556792"/>
          <a:ext cx="7394882" cy="1824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diagram of a graph&#10;&#10;Description automatically generated">
            <a:extLst>
              <a:ext uri="{FF2B5EF4-FFF2-40B4-BE49-F238E27FC236}">
                <a16:creationId xmlns:a16="http://schemas.microsoft.com/office/drawing/2014/main" id="{9E32B046-680C-442F-8916-4E5C816065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0236" y="3717032"/>
            <a:ext cx="2468364" cy="2468364"/>
          </a:xfrm>
          <a:prstGeom prst="rect">
            <a:avLst/>
          </a:prstGeom>
        </p:spPr>
      </p:pic>
      <p:grpSp>
        <p:nvGrpSpPr>
          <p:cNvPr id="12" name="Group 11">
            <a:extLst>
              <a:ext uri="{FF2B5EF4-FFF2-40B4-BE49-F238E27FC236}">
                <a16:creationId xmlns:a16="http://schemas.microsoft.com/office/drawing/2014/main" id="{E99B755C-000C-2C2E-268B-DB308C23B2A9}"/>
              </a:ext>
            </a:extLst>
          </p:cNvPr>
          <p:cNvGrpSpPr/>
          <p:nvPr/>
        </p:nvGrpSpPr>
        <p:grpSpPr>
          <a:xfrm>
            <a:off x="7241132" y="3909244"/>
            <a:ext cx="4588420" cy="1714825"/>
            <a:chOff x="7241132" y="3909244"/>
            <a:chExt cx="4588420" cy="1714825"/>
          </a:xfrm>
        </p:grpSpPr>
        <p:sp>
          <p:nvSpPr>
            <p:cNvPr id="9" name="Content Placeholder 2">
              <a:extLst>
                <a:ext uri="{FF2B5EF4-FFF2-40B4-BE49-F238E27FC236}">
                  <a16:creationId xmlns:a16="http://schemas.microsoft.com/office/drawing/2014/main" id="{FE3D08D5-2A1D-2E43-C2DE-EFBB6E1C6407}"/>
                </a:ext>
              </a:extLst>
            </p:cNvPr>
            <p:cNvSpPr txBox="1">
              <a:spLocks noChangeArrowheads="1"/>
            </p:cNvSpPr>
            <p:nvPr/>
          </p:nvSpPr>
          <p:spPr bwMode="auto">
            <a:xfrm>
              <a:off x="7241132" y="3909244"/>
              <a:ext cx="4588420" cy="139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800"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Cluster Explanations.</a:t>
              </a:r>
            </a:p>
            <a:p>
              <a:pPr eaLnBrk="1" hangingPunct="1"/>
              <a:r>
                <a:rPr lang="en-US" altLang="en-US" sz="1800" dirty="0"/>
                <a:t>Compare explanation cluster label to predicted class form associated instance.</a:t>
              </a:r>
            </a:p>
            <a:p>
              <a:pPr eaLnBrk="1" hangingPunct="1"/>
              <a:r>
                <a:rPr lang="en-US" altLang="en-US" sz="1800" dirty="0"/>
                <a:t>Count number of matches  (STABILITY criteria satisfied).</a:t>
              </a:r>
            </a:p>
          </p:txBody>
        </p:sp>
        <p:pic>
          <p:nvPicPr>
            <p:cNvPr id="11" name="Picture 10" descr="A black arrow with a white background&#10;&#10;Description automatically generated">
              <a:extLst>
                <a:ext uri="{FF2B5EF4-FFF2-40B4-BE49-F238E27FC236}">
                  <a16:creationId xmlns:a16="http://schemas.microsoft.com/office/drawing/2014/main" id="{2FFF6C99-0051-2AB0-04C8-ADD1A88CE4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9347" y="5157192"/>
              <a:ext cx="332866" cy="466877"/>
            </a:xfrm>
            <a:prstGeom prst="rect">
              <a:avLst/>
            </a:prstGeom>
          </p:spPr>
        </p:pic>
      </p:grpSp>
    </p:spTree>
    <p:extLst>
      <p:ext uri="{BB962C8B-B14F-4D97-AF65-F5344CB8AC3E}">
        <p14:creationId xmlns:p14="http://schemas.microsoft.com/office/powerpoint/2010/main" val="6721239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750"/>
                                        <p:tgtEl>
                                          <p:spTgt spid="8"/>
                                        </p:tgtEl>
                                      </p:cBhvr>
                                    </p:animEffect>
                                  </p:childTnLst>
                                </p:cTn>
                              </p:par>
                            </p:childTnLst>
                          </p:cTn>
                        </p:par>
                        <p:par>
                          <p:cTn id="13" fill="hold">
                            <p:stCondLst>
                              <p:cond delay="2750"/>
                            </p:stCondLst>
                            <p:childTnLst>
                              <p:par>
                                <p:cTn id="14" presetID="10" presetClass="entr" presetSubtype="0" fill="hold" nodeType="afterEffect">
                                  <p:stCondLst>
                                    <p:cond delay="1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CD130-5FFB-52F1-1E48-766BB800229E}"/>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B2A43198-4987-D212-CCC7-D748F562FA54}"/>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08DC08A8-110B-A7D2-9558-AED375B9FE7E}"/>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7" name="Content Placeholder 4" descr="Vertical Box List showing 3 groups arranged one below the other with bullet points for task descriptions under each group">
            <a:extLst>
              <a:ext uri="{FF2B5EF4-FFF2-40B4-BE49-F238E27FC236}">
                <a16:creationId xmlns:a16="http://schemas.microsoft.com/office/drawing/2014/main" id="{9C3AF25C-6390-715F-BA46-826F98D87ADB}"/>
              </a:ext>
            </a:extLst>
          </p:cNvPr>
          <p:cNvGraphicFramePr>
            <a:graphicFrameLocks/>
          </p:cNvGraphicFramePr>
          <p:nvPr>
            <p:extLst>
              <p:ext uri="{D42A27DB-BD31-4B8C-83A1-F6EECF244321}">
                <p14:modId xmlns:p14="http://schemas.microsoft.com/office/powerpoint/2010/main" val="3069695801"/>
              </p:ext>
            </p:extLst>
          </p:nvPr>
        </p:nvGraphicFramePr>
        <p:xfrm>
          <a:off x="4366220"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D9D61A74-F0DF-2CB8-498C-0E585E49193D}"/>
              </a:ext>
            </a:extLst>
          </p:cNvPr>
          <p:cNvGrpSpPr/>
          <p:nvPr/>
        </p:nvGrpSpPr>
        <p:grpSpPr>
          <a:xfrm>
            <a:off x="4957666" y="3243906"/>
            <a:ext cx="3185809" cy="1829421"/>
            <a:chOff x="4492779" y="3270819"/>
            <a:chExt cx="3185809" cy="1829421"/>
          </a:xfrm>
        </p:grpSpPr>
        <p:pic>
          <p:nvPicPr>
            <p:cNvPr id="3" name="Picture 2" descr="A yellow and white squares with a green arrow&#10;&#10;Description automatically generated">
              <a:extLst>
                <a:ext uri="{FF2B5EF4-FFF2-40B4-BE49-F238E27FC236}">
                  <a16:creationId xmlns:a16="http://schemas.microsoft.com/office/drawing/2014/main" id="{FAC99C6C-142C-BC34-3651-E083CBCF1C89}"/>
                </a:ext>
              </a:extLst>
            </p:cNvPr>
            <p:cNvPicPr>
              <a:picLocks noChangeAspect="1"/>
            </p:cNvPicPr>
            <p:nvPr/>
          </p:nvPicPr>
          <p:blipFill>
            <a:blip r:embed="rId8">
              <a:alphaModFix amt="68000"/>
              <a:extLst>
                <a:ext uri="{28A0092B-C50C-407E-A947-70E740481C1C}">
                  <a14:useLocalDpi xmlns:a14="http://schemas.microsoft.com/office/drawing/2010/main" val="0"/>
                </a:ext>
              </a:extLst>
            </a:blip>
            <a:stretch>
              <a:fillRect/>
            </a:stretch>
          </p:blipFill>
          <p:spPr>
            <a:xfrm>
              <a:off x="4850740" y="3701109"/>
              <a:ext cx="2487343" cy="1399131"/>
            </a:xfrm>
            <a:prstGeom prst="rect">
              <a:avLst/>
            </a:prstGeom>
          </p:spPr>
        </p:pic>
        <p:sp>
          <p:nvSpPr>
            <p:cNvPr id="4" name="TextBox 3">
              <a:extLst>
                <a:ext uri="{FF2B5EF4-FFF2-40B4-BE49-F238E27FC236}">
                  <a16:creationId xmlns:a16="http://schemas.microsoft.com/office/drawing/2014/main" id="{E8A8F7F0-C458-8401-CEDC-91F0C940C37B}"/>
                </a:ext>
              </a:extLst>
            </p:cNvPr>
            <p:cNvSpPr txBox="1"/>
            <p:nvPr/>
          </p:nvSpPr>
          <p:spPr>
            <a:xfrm>
              <a:off x="4492779" y="3270819"/>
              <a:ext cx="3185809" cy="369332"/>
            </a:xfrm>
            <a:prstGeom prst="rect">
              <a:avLst/>
            </a:prstGeom>
            <a:noFill/>
          </p:spPr>
          <p:txBody>
            <a:bodyPr wrap="none" rtlCol="0">
              <a:spAutoFit/>
            </a:bodyPr>
            <a:lstStyle/>
            <a:p>
              <a:r>
                <a:rPr lang="en-IE" dirty="0"/>
                <a:t>1: Remove Instance Duplicates</a:t>
              </a:r>
            </a:p>
          </p:txBody>
        </p:sp>
      </p:grpSp>
      <p:grpSp>
        <p:nvGrpSpPr>
          <p:cNvPr id="10" name="Group 9">
            <a:extLst>
              <a:ext uri="{FF2B5EF4-FFF2-40B4-BE49-F238E27FC236}">
                <a16:creationId xmlns:a16="http://schemas.microsoft.com/office/drawing/2014/main" id="{2498258C-5F31-EC3E-2783-A2626694C7B8}"/>
              </a:ext>
            </a:extLst>
          </p:cNvPr>
          <p:cNvGrpSpPr/>
          <p:nvPr/>
        </p:nvGrpSpPr>
        <p:grpSpPr>
          <a:xfrm>
            <a:off x="8372482" y="3933056"/>
            <a:ext cx="3388620" cy="1908646"/>
            <a:chOff x="8406855" y="4400674"/>
            <a:chExt cx="3388620" cy="1908646"/>
          </a:xfrm>
        </p:grpSpPr>
        <p:sp>
          <p:nvSpPr>
            <p:cNvPr id="5" name="TextBox 4">
              <a:extLst>
                <a:ext uri="{FF2B5EF4-FFF2-40B4-BE49-F238E27FC236}">
                  <a16:creationId xmlns:a16="http://schemas.microsoft.com/office/drawing/2014/main" id="{1F252B31-1C1F-0130-31CB-3506467907AC}"/>
                </a:ext>
              </a:extLst>
            </p:cNvPr>
            <p:cNvSpPr txBox="1"/>
            <p:nvPr/>
          </p:nvSpPr>
          <p:spPr>
            <a:xfrm>
              <a:off x="8406855" y="4400674"/>
              <a:ext cx="3388620" cy="369332"/>
            </a:xfrm>
            <a:prstGeom prst="rect">
              <a:avLst/>
            </a:prstGeom>
            <a:noFill/>
          </p:spPr>
          <p:txBody>
            <a:bodyPr wrap="none" rtlCol="0">
              <a:spAutoFit/>
            </a:bodyPr>
            <a:lstStyle/>
            <a:p>
              <a:r>
                <a:rPr lang="en-IE" dirty="0"/>
                <a:t>2: Check Explanation Duplicates</a:t>
              </a:r>
            </a:p>
          </p:txBody>
        </p:sp>
        <p:pic>
          <p:nvPicPr>
            <p:cNvPr id="9" name="Picture 8" descr="A magnifying glass over a computer&#10;&#10;Description automatically generated">
              <a:extLst>
                <a:ext uri="{FF2B5EF4-FFF2-40B4-BE49-F238E27FC236}">
                  <a16:creationId xmlns:a16="http://schemas.microsoft.com/office/drawing/2014/main" id="{800939DA-1D0C-6754-5390-1846466742FA}"/>
                </a:ext>
              </a:extLst>
            </p:cNvPr>
            <p:cNvPicPr>
              <a:picLocks noChangeAspect="1"/>
            </p:cNvPicPr>
            <p:nvPr/>
          </p:nvPicPr>
          <p:blipFill>
            <a:blip r:embed="rId9">
              <a:alphaModFix amt="80000"/>
              <a:extLst>
                <a:ext uri="{28A0092B-C50C-407E-A947-70E740481C1C}">
                  <a14:useLocalDpi xmlns:a14="http://schemas.microsoft.com/office/drawing/2010/main" val="0"/>
                </a:ext>
              </a:extLst>
            </a:blip>
            <a:stretch>
              <a:fillRect/>
            </a:stretch>
          </p:blipFill>
          <p:spPr>
            <a:xfrm flipH="1">
              <a:off x="8864869" y="4772571"/>
              <a:ext cx="2558133" cy="1536749"/>
            </a:xfrm>
            <a:prstGeom prst="rect">
              <a:avLst/>
            </a:prstGeom>
          </p:spPr>
        </p:pic>
      </p:grpSp>
      <p:grpSp>
        <p:nvGrpSpPr>
          <p:cNvPr id="14" name="Group 13">
            <a:extLst>
              <a:ext uri="{FF2B5EF4-FFF2-40B4-BE49-F238E27FC236}">
                <a16:creationId xmlns:a16="http://schemas.microsoft.com/office/drawing/2014/main" id="{C0412746-1679-0678-5B34-843D857DEBD0}"/>
              </a:ext>
            </a:extLst>
          </p:cNvPr>
          <p:cNvGrpSpPr/>
          <p:nvPr/>
        </p:nvGrpSpPr>
        <p:grpSpPr>
          <a:xfrm>
            <a:off x="4366220" y="6102266"/>
            <a:ext cx="5700572" cy="413356"/>
            <a:chOff x="4366220" y="6102266"/>
            <a:chExt cx="5700572" cy="413356"/>
          </a:xfrm>
        </p:grpSpPr>
        <p:sp>
          <p:nvSpPr>
            <p:cNvPr id="11" name="TextBox 10">
              <a:extLst>
                <a:ext uri="{FF2B5EF4-FFF2-40B4-BE49-F238E27FC236}">
                  <a16:creationId xmlns:a16="http://schemas.microsoft.com/office/drawing/2014/main" id="{DC5795BD-F708-8F77-147C-E30771AFEB9A}"/>
                </a:ext>
              </a:extLst>
            </p:cNvPr>
            <p:cNvSpPr txBox="1"/>
            <p:nvPr/>
          </p:nvSpPr>
          <p:spPr>
            <a:xfrm>
              <a:off x="4366220" y="6146290"/>
              <a:ext cx="5352427" cy="369332"/>
            </a:xfrm>
            <a:prstGeom prst="rect">
              <a:avLst/>
            </a:prstGeom>
            <a:noFill/>
          </p:spPr>
          <p:txBody>
            <a:bodyPr wrap="none" rtlCol="0">
              <a:spAutoFit/>
            </a:bodyPr>
            <a:lstStyle/>
            <a:p>
              <a:r>
                <a:rPr lang="en-IE" dirty="0"/>
                <a:t>3: Count </a:t>
              </a:r>
              <a:r>
                <a:rPr lang="en-IE" b="1" dirty="0"/>
                <a:t>Separability</a:t>
              </a:r>
              <a:r>
                <a:rPr lang="en-IE" dirty="0"/>
                <a:t> ‘Success’ for Each Explanation</a:t>
              </a:r>
            </a:p>
          </p:txBody>
        </p:sp>
        <p:pic>
          <p:nvPicPr>
            <p:cNvPr id="13" name="Picture 12" descr="A black arrow with a white background&#10;&#10;Description automatically generated">
              <a:extLst>
                <a:ext uri="{FF2B5EF4-FFF2-40B4-BE49-F238E27FC236}">
                  <a16:creationId xmlns:a16="http://schemas.microsoft.com/office/drawing/2014/main" id="{AAF91F6D-AC08-1E06-ACD6-E17375DF34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78759" y="6102266"/>
              <a:ext cx="288033" cy="413356"/>
            </a:xfrm>
            <a:prstGeom prst="rect">
              <a:avLst/>
            </a:prstGeom>
          </p:spPr>
        </p:pic>
      </p:grpSp>
    </p:spTree>
    <p:extLst>
      <p:ext uri="{BB962C8B-B14F-4D97-AF65-F5344CB8AC3E}">
        <p14:creationId xmlns:p14="http://schemas.microsoft.com/office/powerpoint/2010/main" val="40249576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750"/>
                                        <p:tgtEl>
                                          <p:spTgt spid="6"/>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750"/>
                                        <p:tgtEl>
                                          <p:spTgt spid="10"/>
                                        </p:tgtEl>
                                      </p:cBhvr>
                                    </p:animEffect>
                                  </p:childTnLst>
                                </p:cTn>
                              </p:par>
                            </p:childTnLst>
                          </p:cTn>
                        </p:par>
                        <p:par>
                          <p:cTn id="17" fill="hold">
                            <p:stCondLst>
                              <p:cond delay="7500"/>
                            </p:stCondLst>
                            <p:childTnLst>
                              <p:par>
                                <p:cTn id="18" presetID="10" presetClass="entr" presetSubtype="0" fill="hold" nodeType="afterEffect">
                                  <p:stCondLst>
                                    <p:cond delay="175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CCE-576A-D035-DA0E-C7414BDC61B2}"/>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85F5BD1E-2728-2941-DEE5-F1F059C8C58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739623F8-E9EF-44AD-F648-153C14DAE9A5}"/>
              </a:ext>
            </a:extLst>
          </p:cNvPr>
          <p:cNvGraphicFramePr>
            <a:graphicFrameLocks noGrp="1"/>
          </p:cNvGraphicFramePr>
          <p:nvPr>
            <p:ph sz="half" idx="2"/>
            <p:extLst>
              <p:ext uri="{D42A27DB-BD31-4B8C-83A1-F6EECF244321}">
                <p14:modId xmlns:p14="http://schemas.microsoft.com/office/powerpoint/2010/main" val="3753226780"/>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05F706D3-9C8C-BD20-B1A0-3FAC3C50BCE5}"/>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pSp>
        <p:nvGrpSpPr>
          <p:cNvPr id="25" name="Group 24">
            <a:extLst>
              <a:ext uri="{FF2B5EF4-FFF2-40B4-BE49-F238E27FC236}">
                <a16:creationId xmlns:a16="http://schemas.microsoft.com/office/drawing/2014/main" id="{EFDE3BD0-CCEE-29EF-CEF8-0DAF4F56A936}"/>
              </a:ext>
            </a:extLst>
          </p:cNvPr>
          <p:cNvGrpSpPr/>
          <p:nvPr/>
        </p:nvGrpSpPr>
        <p:grpSpPr>
          <a:xfrm>
            <a:off x="6603529" y="4119341"/>
            <a:ext cx="2115836" cy="1578285"/>
            <a:chOff x="4907972" y="3362883"/>
            <a:chExt cx="2115836" cy="1578285"/>
          </a:xfrm>
        </p:grpSpPr>
        <p:sp>
          <p:nvSpPr>
            <p:cNvPr id="4" name="TextBox 3">
              <a:extLst>
                <a:ext uri="{FF2B5EF4-FFF2-40B4-BE49-F238E27FC236}">
                  <a16:creationId xmlns:a16="http://schemas.microsoft.com/office/drawing/2014/main" id="{719A69E0-8F94-E190-1777-75E6817854AE}"/>
                </a:ext>
              </a:extLst>
            </p:cNvPr>
            <p:cNvSpPr txBox="1"/>
            <p:nvPr/>
          </p:nvSpPr>
          <p:spPr>
            <a:xfrm>
              <a:off x="4907972" y="3362883"/>
              <a:ext cx="2115836" cy="369332"/>
            </a:xfrm>
            <a:prstGeom prst="rect">
              <a:avLst/>
            </a:prstGeom>
            <a:noFill/>
          </p:spPr>
          <p:txBody>
            <a:bodyPr wrap="none" rtlCol="0">
              <a:spAutoFit/>
            </a:bodyPr>
            <a:lstStyle/>
            <a:p>
              <a:r>
                <a:rPr lang="en-IE" dirty="0"/>
                <a:t>1: Cluster Instances</a:t>
              </a:r>
            </a:p>
          </p:txBody>
        </p:sp>
        <p:pic>
          <p:nvPicPr>
            <p:cNvPr id="8" name="Picture 7" descr="A group of dots with numbers&#10;&#10;Description automatically generated with medium confidence">
              <a:extLst>
                <a:ext uri="{FF2B5EF4-FFF2-40B4-BE49-F238E27FC236}">
                  <a16:creationId xmlns:a16="http://schemas.microsoft.com/office/drawing/2014/main" id="{4ACDD0B0-A00A-BCDB-2BD9-CC3A666858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5771" y="3716175"/>
              <a:ext cx="1800238" cy="1224993"/>
            </a:xfrm>
            <a:prstGeom prst="rect">
              <a:avLst/>
            </a:prstGeom>
          </p:spPr>
        </p:pic>
      </p:grpSp>
      <p:sp>
        <p:nvSpPr>
          <p:cNvPr id="57" name="TextBox 56">
            <a:extLst>
              <a:ext uri="{FF2B5EF4-FFF2-40B4-BE49-F238E27FC236}">
                <a16:creationId xmlns:a16="http://schemas.microsoft.com/office/drawing/2014/main" id="{5D52A832-A9C5-9476-03BA-C411BA21AE30}"/>
              </a:ext>
            </a:extLst>
          </p:cNvPr>
          <p:cNvSpPr txBox="1"/>
          <p:nvPr/>
        </p:nvSpPr>
        <p:spPr>
          <a:xfrm>
            <a:off x="6572714" y="6368037"/>
            <a:ext cx="3263650" cy="369332"/>
          </a:xfrm>
          <a:prstGeom prst="rect">
            <a:avLst/>
          </a:prstGeom>
          <a:noFill/>
        </p:spPr>
        <p:txBody>
          <a:bodyPr wrap="none" rtlCol="0">
            <a:spAutoFit/>
          </a:bodyPr>
          <a:lstStyle/>
          <a:p>
            <a:r>
              <a:rPr lang="en-IE" dirty="0"/>
              <a:t>3: Mean </a:t>
            </a:r>
            <a:r>
              <a:rPr lang="en-IE" dirty="0" err="1"/>
              <a:t>Dist</a:t>
            </a:r>
            <a:r>
              <a:rPr lang="en-IE" dirty="0"/>
              <a:t> Score (All Groups)</a:t>
            </a:r>
          </a:p>
        </p:txBody>
      </p:sp>
      <p:grpSp>
        <p:nvGrpSpPr>
          <p:cNvPr id="19457" name="Group 19456">
            <a:extLst>
              <a:ext uri="{FF2B5EF4-FFF2-40B4-BE49-F238E27FC236}">
                <a16:creationId xmlns:a16="http://schemas.microsoft.com/office/drawing/2014/main" id="{A4120432-E9D7-D7AE-5EBF-EDB819670042}"/>
              </a:ext>
            </a:extLst>
          </p:cNvPr>
          <p:cNvGrpSpPr/>
          <p:nvPr/>
        </p:nvGrpSpPr>
        <p:grpSpPr>
          <a:xfrm>
            <a:off x="4102551" y="4270412"/>
            <a:ext cx="2644190" cy="1878266"/>
            <a:chOff x="4102551" y="4270412"/>
            <a:chExt cx="2644190" cy="1878266"/>
          </a:xfrm>
        </p:grpSpPr>
        <p:grpSp>
          <p:nvGrpSpPr>
            <p:cNvPr id="58" name="Group 57">
              <a:extLst>
                <a:ext uri="{FF2B5EF4-FFF2-40B4-BE49-F238E27FC236}">
                  <a16:creationId xmlns:a16="http://schemas.microsoft.com/office/drawing/2014/main" id="{F1C9F6D9-D144-D1E0-DBD0-71E8950E31BD}"/>
                </a:ext>
              </a:extLst>
            </p:cNvPr>
            <p:cNvGrpSpPr/>
            <p:nvPr/>
          </p:nvGrpSpPr>
          <p:grpSpPr>
            <a:xfrm>
              <a:off x="4102551" y="4270412"/>
              <a:ext cx="2316981" cy="1878266"/>
              <a:chOff x="4120332" y="4598734"/>
              <a:chExt cx="2316981" cy="1878266"/>
            </a:xfrm>
          </p:grpSpPr>
          <p:grpSp>
            <p:nvGrpSpPr>
              <p:cNvPr id="26" name="Group 25">
                <a:extLst>
                  <a:ext uri="{FF2B5EF4-FFF2-40B4-BE49-F238E27FC236}">
                    <a16:creationId xmlns:a16="http://schemas.microsoft.com/office/drawing/2014/main" id="{2F4576FC-9D6B-4660-218A-AB01BF6EB496}"/>
                  </a:ext>
                </a:extLst>
              </p:cNvPr>
              <p:cNvGrpSpPr/>
              <p:nvPr/>
            </p:nvGrpSpPr>
            <p:grpSpPr>
              <a:xfrm>
                <a:off x="4193530" y="5078282"/>
                <a:ext cx="1800239" cy="1398718"/>
                <a:chOff x="8179478" y="3854993"/>
                <a:chExt cx="2113697" cy="1542290"/>
              </a:xfrm>
            </p:grpSpPr>
            <p:grpSp>
              <p:nvGrpSpPr>
                <p:cNvPr id="27" name="Group 26">
                  <a:extLst>
                    <a:ext uri="{FF2B5EF4-FFF2-40B4-BE49-F238E27FC236}">
                      <a16:creationId xmlns:a16="http://schemas.microsoft.com/office/drawing/2014/main" id="{BB267EC4-6224-BF8B-898A-E9B59730D196}"/>
                    </a:ext>
                  </a:extLst>
                </p:cNvPr>
                <p:cNvGrpSpPr/>
                <p:nvPr/>
              </p:nvGrpSpPr>
              <p:grpSpPr>
                <a:xfrm>
                  <a:off x="8179478" y="4316762"/>
                  <a:ext cx="1443244" cy="648071"/>
                  <a:chOff x="9258093" y="5085184"/>
                  <a:chExt cx="2308927" cy="1055091"/>
                </a:xfrm>
              </p:grpSpPr>
              <p:grpSp>
                <p:nvGrpSpPr>
                  <p:cNvPr id="34" name="Group 33">
                    <a:extLst>
                      <a:ext uri="{FF2B5EF4-FFF2-40B4-BE49-F238E27FC236}">
                        <a16:creationId xmlns:a16="http://schemas.microsoft.com/office/drawing/2014/main" id="{20298726-23E4-6923-22B3-BFFAC1BBBA48}"/>
                      </a:ext>
                    </a:extLst>
                  </p:cNvPr>
                  <p:cNvGrpSpPr/>
                  <p:nvPr/>
                </p:nvGrpSpPr>
                <p:grpSpPr>
                  <a:xfrm>
                    <a:off x="9550796" y="5085184"/>
                    <a:ext cx="2016224" cy="1055091"/>
                    <a:chOff x="7318548" y="3861048"/>
                    <a:chExt cx="2016224" cy="1055091"/>
                  </a:xfrm>
                </p:grpSpPr>
                <p:sp>
                  <p:nvSpPr>
                    <p:cNvPr id="36" name="Rectangle: Diagonal Corners Rounded 35">
                      <a:extLst>
                        <a:ext uri="{FF2B5EF4-FFF2-40B4-BE49-F238E27FC236}">
                          <a16:creationId xmlns:a16="http://schemas.microsoft.com/office/drawing/2014/main" id="{69CD42F4-D374-2939-A731-180E584B96BF}"/>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7" name="Rectangle: Diagonal Corners Rounded 36">
                      <a:extLst>
                        <a:ext uri="{FF2B5EF4-FFF2-40B4-BE49-F238E27FC236}">
                          <a16:creationId xmlns:a16="http://schemas.microsoft.com/office/drawing/2014/main" id="{6B1D4D27-F479-6F7C-3F71-9AE35D25C652}"/>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8" name="Arrow: Up-Down 37">
                      <a:extLst>
                        <a:ext uri="{FF2B5EF4-FFF2-40B4-BE49-F238E27FC236}">
                          <a16:creationId xmlns:a16="http://schemas.microsoft.com/office/drawing/2014/main" id="{DCE71093-DB0B-D703-0B25-36753D5BA44C}"/>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9" name="Picture 38" descr="A black and white math symbol&#10;&#10;Description automatically generated">
                      <a:extLst>
                        <a:ext uri="{FF2B5EF4-FFF2-40B4-BE49-F238E27FC236}">
                          <a16:creationId xmlns:a16="http://schemas.microsoft.com/office/drawing/2014/main" id="{05503702-C79F-754A-A3EB-5C078DFA3A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35" name="TextBox 34">
                    <a:extLst>
                      <a:ext uri="{FF2B5EF4-FFF2-40B4-BE49-F238E27FC236}">
                        <a16:creationId xmlns:a16="http://schemas.microsoft.com/office/drawing/2014/main" id="{172EC44F-5908-213B-AF1B-998392C91CF7}"/>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28" name="Rectangle: Diagonal Corners Rounded 27">
                  <a:extLst>
                    <a:ext uri="{FF2B5EF4-FFF2-40B4-BE49-F238E27FC236}">
                      <a16:creationId xmlns:a16="http://schemas.microsoft.com/office/drawing/2014/main" id="{D163F2A2-C649-708A-5DAF-1F9569F72AC8}"/>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9" name="Rectangle: Diagonal Corners Rounded 28">
                  <a:extLst>
                    <a:ext uri="{FF2B5EF4-FFF2-40B4-BE49-F238E27FC236}">
                      <a16:creationId xmlns:a16="http://schemas.microsoft.com/office/drawing/2014/main" id="{A800CA90-3B60-AA41-77A6-E03C818D03F7}"/>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0" name="Rectangle: Diagonal Corners Rounded 29">
                  <a:extLst>
                    <a:ext uri="{FF2B5EF4-FFF2-40B4-BE49-F238E27FC236}">
                      <a16:creationId xmlns:a16="http://schemas.microsoft.com/office/drawing/2014/main" id="{E7C6D19B-33B5-3692-7FED-DFC8495171DB}"/>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1" name="Rectangle: Diagonal Corners Rounded 30">
                  <a:extLst>
                    <a:ext uri="{FF2B5EF4-FFF2-40B4-BE49-F238E27FC236}">
                      <a16:creationId xmlns:a16="http://schemas.microsoft.com/office/drawing/2014/main" id="{83B04AE2-636A-E13D-0848-59FDA59C859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2" name="Rectangle: Diagonal Corners Rounded 31">
                  <a:extLst>
                    <a:ext uri="{FF2B5EF4-FFF2-40B4-BE49-F238E27FC236}">
                      <a16:creationId xmlns:a16="http://schemas.microsoft.com/office/drawing/2014/main" id="{FD0BE8E0-0633-AFD5-6D03-6EC1D9FB51B7}"/>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33" name="Rectangle: Diagonal Corners Rounded 32">
                  <a:extLst>
                    <a:ext uri="{FF2B5EF4-FFF2-40B4-BE49-F238E27FC236}">
                      <a16:creationId xmlns:a16="http://schemas.microsoft.com/office/drawing/2014/main" id="{BECE6FCA-5031-E510-615A-454970A1B58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4" name="TextBox 53">
                <a:extLst>
                  <a:ext uri="{FF2B5EF4-FFF2-40B4-BE49-F238E27FC236}">
                    <a16:creationId xmlns:a16="http://schemas.microsoft.com/office/drawing/2014/main" id="{3DB93010-62ED-528B-92DF-E15C056CAEDB}"/>
                  </a:ext>
                </a:extLst>
              </p:cNvPr>
              <p:cNvSpPr txBox="1"/>
              <p:nvPr/>
            </p:nvSpPr>
            <p:spPr>
              <a:xfrm>
                <a:off x="4120332" y="4598734"/>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1" name="Arrow: Right 60">
              <a:extLst>
                <a:ext uri="{FF2B5EF4-FFF2-40B4-BE49-F238E27FC236}">
                  <a16:creationId xmlns:a16="http://schemas.microsoft.com/office/drawing/2014/main" id="{27260341-6863-27B4-A923-3DEB8DC6DE60}"/>
                </a:ext>
              </a:extLst>
            </p:cNvPr>
            <p:cNvSpPr/>
            <p:nvPr/>
          </p:nvSpPr>
          <p:spPr>
            <a:xfrm rot="9987984">
              <a:off x="5768333" y="5248550"/>
              <a:ext cx="978408" cy="311688"/>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grpSp>
      <p:grpSp>
        <p:nvGrpSpPr>
          <p:cNvPr id="19456" name="Group 19455">
            <a:extLst>
              <a:ext uri="{FF2B5EF4-FFF2-40B4-BE49-F238E27FC236}">
                <a16:creationId xmlns:a16="http://schemas.microsoft.com/office/drawing/2014/main" id="{782E2DC1-8773-51DF-B2FA-EA2882CD45E2}"/>
              </a:ext>
            </a:extLst>
          </p:cNvPr>
          <p:cNvGrpSpPr/>
          <p:nvPr/>
        </p:nvGrpSpPr>
        <p:grpSpPr>
          <a:xfrm>
            <a:off x="8619563" y="4836830"/>
            <a:ext cx="3471987" cy="1839309"/>
            <a:chOff x="8619563" y="4836830"/>
            <a:chExt cx="3471987" cy="1839309"/>
          </a:xfrm>
        </p:grpSpPr>
        <p:grpSp>
          <p:nvGrpSpPr>
            <p:cNvPr id="59" name="Group 58">
              <a:extLst>
                <a:ext uri="{FF2B5EF4-FFF2-40B4-BE49-F238E27FC236}">
                  <a16:creationId xmlns:a16="http://schemas.microsoft.com/office/drawing/2014/main" id="{EBB617A9-7B10-2968-04F8-09D50E10652D}"/>
                </a:ext>
              </a:extLst>
            </p:cNvPr>
            <p:cNvGrpSpPr/>
            <p:nvPr/>
          </p:nvGrpSpPr>
          <p:grpSpPr>
            <a:xfrm>
              <a:off x="9665468" y="4836830"/>
              <a:ext cx="2426082" cy="1839309"/>
              <a:chOff x="9532386" y="4738645"/>
              <a:chExt cx="2426082" cy="1839309"/>
            </a:xfrm>
          </p:grpSpPr>
          <p:grpSp>
            <p:nvGrpSpPr>
              <p:cNvPr id="40" name="Group 39">
                <a:extLst>
                  <a:ext uri="{FF2B5EF4-FFF2-40B4-BE49-F238E27FC236}">
                    <a16:creationId xmlns:a16="http://schemas.microsoft.com/office/drawing/2014/main" id="{C1DC0069-07D4-18DC-6B8B-B15FFA885978}"/>
                  </a:ext>
                </a:extLst>
              </p:cNvPr>
              <p:cNvGrpSpPr/>
              <p:nvPr/>
            </p:nvGrpSpPr>
            <p:grpSpPr>
              <a:xfrm>
                <a:off x="9532386" y="5179236"/>
                <a:ext cx="1800239" cy="1398718"/>
                <a:chOff x="8179478" y="3854993"/>
                <a:chExt cx="2113697" cy="1542290"/>
              </a:xfrm>
            </p:grpSpPr>
            <p:grpSp>
              <p:nvGrpSpPr>
                <p:cNvPr id="41" name="Group 40">
                  <a:extLst>
                    <a:ext uri="{FF2B5EF4-FFF2-40B4-BE49-F238E27FC236}">
                      <a16:creationId xmlns:a16="http://schemas.microsoft.com/office/drawing/2014/main" id="{E292197B-0B75-93B6-72BA-148757E463D5}"/>
                    </a:ext>
                  </a:extLst>
                </p:cNvPr>
                <p:cNvGrpSpPr/>
                <p:nvPr/>
              </p:nvGrpSpPr>
              <p:grpSpPr>
                <a:xfrm>
                  <a:off x="8179478" y="4316762"/>
                  <a:ext cx="1443244" cy="648071"/>
                  <a:chOff x="9258093" y="5085184"/>
                  <a:chExt cx="2308927" cy="1055091"/>
                </a:xfrm>
              </p:grpSpPr>
              <p:grpSp>
                <p:nvGrpSpPr>
                  <p:cNvPr id="48" name="Group 47">
                    <a:extLst>
                      <a:ext uri="{FF2B5EF4-FFF2-40B4-BE49-F238E27FC236}">
                        <a16:creationId xmlns:a16="http://schemas.microsoft.com/office/drawing/2014/main" id="{64B81F8D-2CE2-89B2-A4F8-B345C7238E48}"/>
                      </a:ext>
                    </a:extLst>
                  </p:cNvPr>
                  <p:cNvGrpSpPr/>
                  <p:nvPr/>
                </p:nvGrpSpPr>
                <p:grpSpPr>
                  <a:xfrm>
                    <a:off x="9550796" y="5085184"/>
                    <a:ext cx="2016224" cy="1055091"/>
                    <a:chOff x="7318548" y="3861048"/>
                    <a:chExt cx="2016224" cy="1055091"/>
                  </a:xfrm>
                </p:grpSpPr>
                <p:sp>
                  <p:nvSpPr>
                    <p:cNvPr id="50" name="Rectangle: Diagonal Corners Rounded 49">
                      <a:extLst>
                        <a:ext uri="{FF2B5EF4-FFF2-40B4-BE49-F238E27FC236}">
                          <a16:creationId xmlns:a16="http://schemas.microsoft.com/office/drawing/2014/main" id="{8A88A8A9-4681-06B6-419C-4EBC08ABC6DB}"/>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1" name="Rectangle: Diagonal Corners Rounded 50">
                      <a:extLst>
                        <a:ext uri="{FF2B5EF4-FFF2-40B4-BE49-F238E27FC236}">
                          <a16:creationId xmlns:a16="http://schemas.microsoft.com/office/drawing/2014/main" id="{330101CF-075F-63E2-DFEB-2BA225B5C298}"/>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52" name="Arrow: Up-Down 51">
                      <a:extLst>
                        <a:ext uri="{FF2B5EF4-FFF2-40B4-BE49-F238E27FC236}">
                          <a16:creationId xmlns:a16="http://schemas.microsoft.com/office/drawing/2014/main" id="{1B5D5545-D78A-92E6-097F-F21EB7B79347}"/>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3" name="Picture 52" descr="A black and white math symbol&#10;&#10;Description automatically generated">
                      <a:extLst>
                        <a:ext uri="{FF2B5EF4-FFF2-40B4-BE49-F238E27FC236}">
                          <a16:creationId xmlns:a16="http://schemas.microsoft.com/office/drawing/2014/main" id="{D18DC40B-495A-16CA-84B9-F32DA0A38B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49" name="TextBox 48">
                    <a:extLst>
                      <a:ext uri="{FF2B5EF4-FFF2-40B4-BE49-F238E27FC236}">
                        <a16:creationId xmlns:a16="http://schemas.microsoft.com/office/drawing/2014/main" id="{CA961917-23F0-E580-2DF7-7B9079008C09}"/>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42" name="Rectangle: Diagonal Corners Rounded 41">
                  <a:extLst>
                    <a:ext uri="{FF2B5EF4-FFF2-40B4-BE49-F238E27FC236}">
                      <a16:creationId xmlns:a16="http://schemas.microsoft.com/office/drawing/2014/main" id="{85965020-0D94-6123-1C21-7EEEBE30068D}"/>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3" name="Rectangle: Diagonal Corners Rounded 42">
                  <a:extLst>
                    <a:ext uri="{FF2B5EF4-FFF2-40B4-BE49-F238E27FC236}">
                      <a16:creationId xmlns:a16="http://schemas.microsoft.com/office/drawing/2014/main" id="{5CC1BB10-F45C-6A5D-E888-FD997436C69B}"/>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4" name="Rectangle: Diagonal Corners Rounded 43">
                  <a:extLst>
                    <a:ext uri="{FF2B5EF4-FFF2-40B4-BE49-F238E27FC236}">
                      <a16:creationId xmlns:a16="http://schemas.microsoft.com/office/drawing/2014/main" id="{ACD9B95A-A3B1-20BE-607C-45A0FFBBFB6D}"/>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5" name="Rectangle: Diagonal Corners Rounded 44">
                  <a:extLst>
                    <a:ext uri="{FF2B5EF4-FFF2-40B4-BE49-F238E27FC236}">
                      <a16:creationId xmlns:a16="http://schemas.microsoft.com/office/drawing/2014/main" id="{3174F8D3-C1A7-11C9-B565-5086E914A3DB}"/>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6" name="Rectangle: Diagonal Corners Rounded 45">
                  <a:extLst>
                    <a:ext uri="{FF2B5EF4-FFF2-40B4-BE49-F238E27FC236}">
                      <a16:creationId xmlns:a16="http://schemas.microsoft.com/office/drawing/2014/main" id="{3C8DBD04-A7DB-F46C-A09E-32FC2D3B72E4}"/>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47" name="Rectangle: Diagonal Corners Rounded 46">
                  <a:extLst>
                    <a:ext uri="{FF2B5EF4-FFF2-40B4-BE49-F238E27FC236}">
                      <a16:creationId xmlns:a16="http://schemas.microsoft.com/office/drawing/2014/main" id="{BFF6D924-099E-A853-874E-236043AC7CDF}"/>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5" name="TextBox 54">
                <a:extLst>
                  <a:ext uri="{FF2B5EF4-FFF2-40B4-BE49-F238E27FC236}">
                    <a16:creationId xmlns:a16="http://schemas.microsoft.com/office/drawing/2014/main" id="{23E8D7AF-B8D0-8F58-97A1-AE73C7F9A7AD}"/>
                  </a:ext>
                </a:extLst>
              </p:cNvPr>
              <p:cNvSpPr txBox="1"/>
              <p:nvPr/>
            </p:nvSpPr>
            <p:spPr>
              <a:xfrm>
                <a:off x="9641487" y="4738645"/>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2" name="Arrow: Right 61">
              <a:extLst>
                <a:ext uri="{FF2B5EF4-FFF2-40B4-BE49-F238E27FC236}">
                  <a16:creationId xmlns:a16="http://schemas.microsoft.com/office/drawing/2014/main" id="{86205857-783F-B43A-71A1-166966F769C2}"/>
                </a:ext>
              </a:extLst>
            </p:cNvPr>
            <p:cNvSpPr/>
            <p:nvPr/>
          </p:nvSpPr>
          <p:spPr>
            <a:xfrm rot="1538172">
              <a:off x="8619563" y="5666677"/>
              <a:ext cx="978408" cy="31168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p>
          </p:txBody>
        </p:sp>
      </p:grpSp>
      <p:grpSp>
        <p:nvGrpSpPr>
          <p:cNvPr id="19460" name="Group 19459">
            <a:extLst>
              <a:ext uri="{FF2B5EF4-FFF2-40B4-BE49-F238E27FC236}">
                <a16:creationId xmlns:a16="http://schemas.microsoft.com/office/drawing/2014/main" id="{A413CF17-3285-D0D6-C479-CE20C8B0F5B3}"/>
              </a:ext>
            </a:extLst>
          </p:cNvPr>
          <p:cNvGrpSpPr/>
          <p:nvPr/>
        </p:nvGrpSpPr>
        <p:grpSpPr>
          <a:xfrm>
            <a:off x="8535292" y="2910607"/>
            <a:ext cx="3608051" cy="1736692"/>
            <a:chOff x="8535292" y="2910607"/>
            <a:chExt cx="3608051" cy="1736692"/>
          </a:xfrm>
        </p:grpSpPr>
        <p:grpSp>
          <p:nvGrpSpPr>
            <p:cNvPr id="60" name="Group 59">
              <a:extLst>
                <a:ext uri="{FF2B5EF4-FFF2-40B4-BE49-F238E27FC236}">
                  <a16:creationId xmlns:a16="http://schemas.microsoft.com/office/drawing/2014/main" id="{76ABA13D-64DC-E4A6-1434-A0B7D247B8D3}"/>
                </a:ext>
              </a:extLst>
            </p:cNvPr>
            <p:cNvGrpSpPr/>
            <p:nvPr/>
          </p:nvGrpSpPr>
          <p:grpSpPr>
            <a:xfrm>
              <a:off x="8535292" y="2910607"/>
              <a:ext cx="3608051" cy="1398718"/>
              <a:chOff x="8535292" y="2910607"/>
              <a:chExt cx="3608051" cy="1398718"/>
            </a:xfrm>
          </p:grpSpPr>
          <p:grpSp>
            <p:nvGrpSpPr>
              <p:cNvPr id="24" name="Group 23">
                <a:extLst>
                  <a:ext uri="{FF2B5EF4-FFF2-40B4-BE49-F238E27FC236}">
                    <a16:creationId xmlns:a16="http://schemas.microsoft.com/office/drawing/2014/main" id="{057E381A-63E6-11D8-75AF-FB8C5D0B885E}"/>
                  </a:ext>
                </a:extLst>
              </p:cNvPr>
              <p:cNvGrpSpPr/>
              <p:nvPr/>
            </p:nvGrpSpPr>
            <p:grpSpPr>
              <a:xfrm>
                <a:off x="8535292" y="2910607"/>
                <a:ext cx="1800239" cy="1398718"/>
                <a:chOff x="8179478" y="3854993"/>
                <a:chExt cx="2113697" cy="1542290"/>
              </a:xfrm>
            </p:grpSpPr>
            <p:grpSp>
              <p:nvGrpSpPr>
                <p:cNvPr id="10" name="Group 9">
                  <a:extLst>
                    <a:ext uri="{FF2B5EF4-FFF2-40B4-BE49-F238E27FC236}">
                      <a16:creationId xmlns:a16="http://schemas.microsoft.com/office/drawing/2014/main" id="{66E50E9E-E590-3CFA-51E5-6888BCBD19CF}"/>
                    </a:ext>
                  </a:extLst>
                </p:cNvPr>
                <p:cNvGrpSpPr/>
                <p:nvPr/>
              </p:nvGrpSpPr>
              <p:grpSpPr>
                <a:xfrm>
                  <a:off x="8179478" y="4316762"/>
                  <a:ext cx="1443244" cy="648071"/>
                  <a:chOff x="9258093" y="5085184"/>
                  <a:chExt cx="2308927" cy="1055091"/>
                </a:xfrm>
              </p:grpSpPr>
              <p:grpSp>
                <p:nvGrpSpPr>
                  <p:cNvPr id="12" name="Group 11">
                    <a:extLst>
                      <a:ext uri="{FF2B5EF4-FFF2-40B4-BE49-F238E27FC236}">
                        <a16:creationId xmlns:a16="http://schemas.microsoft.com/office/drawing/2014/main" id="{E2A2B711-8C2F-3F28-4ED2-9861B7F4A494}"/>
                      </a:ext>
                    </a:extLst>
                  </p:cNvPr>
                  <p:cNvGrpSpPr/>
                  <p:nvPr/>
                </p:nvGrpSpPr>
                <p:grpSpPr>
                  <a:xfrm>
                    <a:off x="9550796" y="5085184"/>
                    <a:ext cx="2016224" cy="1055091"/>
                    <a:chOff x="7318548" y="3861048"/>
                    <a:chExt cx="2016224" cy="1055091"/>
                  </a:xfrm>
                </p:grpSpPr>
                <p:sp>
                  <p:nvSpPr>
                    <p:cNvPr id="14" name="Rectangle: Diagonal Corners Rounded 13">
                      <a:extLst>
                        <a:ext uri="{FF2B5EF4-FFF2-40B4-BE49-F238E27FC236}">
                          <a16:creationId xmlns:a16="http://schemas.microsoft.com/office/drawing/2014/main" id="{4C1D4B4E-8B15-7286-8DDE-C7264F00594A}"/>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5" name="Rectangle: Diagonal Corners Rounded 14">
                      <a:extLst>
                        <a:ext uri="{FF2B5EF4-FFF2-40B4-BE49-F238E27FC236}">
                          <a16:creationId xmlns:a16="http://schemas.microsoft.com/office/drawing/2014/main" id="{B61AFBA8-DC6B-B3D1-E8CC-E7E8BA398353}"/>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6" name="Arrow: Up-Down 15">
                      <a:extLst>
                        <a:ext uri="{FF2B5EF4-FFF2-40B4-BE49-F238E27FC236}">
                          <a16:creationId xmlns:a16="http://schemas.microsoft.com/office/drawing/2014/main" id="{A1D6D07D-AFEC-4F74-72D8-2A3142D8546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descr="A black and white math symbol&#10;&#10;Description automatically generated">
                      <a:extLst>
                        <a:ext uri="{FF2B5EF4-FFF2-40B4-BE49-F238E27FC236}">
                          <a16:creationId xmlns:a16="http://schemas.microsoft.com/office/drawing/2014/main" id="{692462AF-98A1-C79E-3957-8907CBA2E8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3" name="TextBox 12">
                    <a:extLst>
                      <a:ext uri="{FF2B5EF4-FFF2-40B4-BE49-F238E27FC236}">
                        <a16:creationId xmlns:a16="http://schemas.microsoft.com/office/drawing/2014/main" id="{0E8A3210-7CA6-1425-4DBB-065AF730302C}"/>
                      </a:ext>
                    </a:extLst>
                  </p:cNvPr>
                  <p:cNvSpPr txBox="1"/>
                  <p:nvPr/>
                </p:nvSpPr>
                <p:spPr>
                  <a:xfrm>
                    <a:off x="9258093" y="5474229"/>
                    <a:ext cx="798249" cy="257695"/>
                  </a:xfrm>
                  <a:prstGeom prst="rect">
                    <a:avLst/>
                  </a:prstGeom>
                  <a:noFill/>
                </p:spPr>
                <p:txBody>
                  <a:bodyPr wrap="none" rtlCol="0">
                    <a:spAutoFit/>
                  </a:bodyPr>
                  <a:lstStyle/>
                  <a:p>
                    <a:r>
                      <a:rPr lang="en-IE" sz="1000" dirty="0"/>
                      <a:t>Closest</a:t>
                    </a:r>
                  </a:p>
                </p:txBody>
              </p:sp>
            </p:grpSp>
            <p:sp>
              <p:nvSpPr>
                <p:cNvPr id="18" name="Rectangle: Diagonal Corners Rounded 17">
                  <a:extLst>
                    <a:ext uri="{FF2B5EF4-FFF2-40B4-BE49-F238E27FC236}">
                      <a16:creationId xmlns:a16="http://schemas.microsoft.com/office/drawing/2014/main" id="{D3AFE1F1-A0BD-C6D7-2416-E4CBEBDCDDEC}"/>
                    </a:ext>
                  </a:extLst>
                </p:cNvPr>
                <p:cNvSpPr/>
                <p:nvPr/>
              </p:nvSpPr>
              <p:spPr>
                <a:xfrm>
                  <a:off x="8540507" y="418407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19" name="Rectangle: Diagonal Corners Rounded 18">
                  <a:extLst>
                    <a:ext uri="{FF2B5EF4-FFF2-40B4-BE49-F238E27FC236}">
                      <a16:creationId xmlns:a16="http://schemas.microsoft.com/office/drawing/2014/main" id="{B111FEEE-BDE5-D614-3D5E-87036DD34CBC}"/>
                    </a:ext>
                  </a:extLst>
                </p:cNvPr>
                <p:cNvSpPr/>
                <p:nvPr/>
              </p:nvSpPr>
              <p:spPr>
                <a:xfrm>
                  <a:off x="8992580" y="3854993"/>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0" name="Rectangle: Diagonal Corners Rounded 19">
                  <a:extLst>
                    <a:ext uri="{FF2B5EF4-FFF2-40B4-BE49-F238E27FC236}">
                      <a16:creationId xmlns:a16="http://schemas.microsoft.com/office/drawing/2014/main" id="{EA2DDFA6-083F-7CC0-8F03-5CD2F3C7781F}"/>
                    </a:ext>
                  </a:extLst>
                </p:cNvPr>
                <p:cNvSpPr/>
                <p:nvPr/>
              </p:nvSpPr>
              <p:spPr>
                <a:xfrm>
                  <a:off x="8812540" y="401941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1" name="Rectangle: Diagonal Corners Rounded 20">
                  <a:extLst>
                    <a:ext uri="{FF2B5EF4-FFF2-40B4-BE49-F238E27FC236}">
                      <a16:creationId xmlns:a16="http://schemas.microsoft.com/office/drawing/2014/main" id="{1F867F4F-B57C-415B-0AE6-D7B65835FCFD}"/>
                    </a:ext>
                  </a:extLst>
                </p:cNvPr>
                <p:cNvSpPr/>
                <p:nvPr/>
              </p:nvSpPr>
              <p:spPr>
                <a:xfrm>
                  <a:off x="8632499" y="4923016"/>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2" name="Rectangle: Diagonal Corners Rounded 21">
                  <a:extLst>
                    <a:ext uri="{FF2B5EF4-FFF2-40B4-BE49-F238E27FC236}">
                      <a16:creationId xmlns:a16="http://schemas.microsoft.com/office/drawing/2014/main" id="{A8EFBF8E-18AF-2D2E-7F75-C76ABD99DCCE}"/>
                    </a:ext>
                  </a:extLst>
                </p:cNvPr>
                <p:cNvSpPr/>
                <p:nvPr/>
              </p:nvSpPr>
              <p:spPr>
                <a:xfrm>
                  <a:off x="9032891" y="5220364"/>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sp>
              <p:nvSpPr>
                <p:cNvPr id="23" name="Rectangle: Diagonal Corners Rounded 22">
                  <a:extLst>
                    <a:ext uri="{FF2B5EF4-FFF2-40B4-BE49-F238E27FC236}">
                      <a16:creationId xmlns:a16="http://schemas.microsoft.com/office/drawing/2014/main" id="{29476659-7E4C-53B9-F3E1-E5860A92750D}"/>
                    </a:ext>
                  </a:extLst>
                </p:cNvPr>
                <p:cNvSpPr/>
                <p:nvPr/>
              </p:nvSpPr>
              <p:spPr>
                <a:xfrm>
                  <a:off x="8876298" y="5058117"/>
                  <a:ext cx="1260284" cy="176919"/>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sz="1200" dirty="0">
                      <a:solidFill>
                        <a:schemeClr val="tx1"/>
                      </a:solidFill>
                    </a:rPr>
                    <a:t>Explanation</a:t>
                  </a:r>
                </a:p>
              </p:txBody>
            </p:sp>
          </p:grpSp>
          <p:sp>
            <p:nvSpPr>
              <p:cNvPr id="56" name="TextBox 55">
                <a:extLst>
                  <a:ext uri="{FF2B5EF4-FFF2-40B4-BE49-F238E27FC236}">
                    <a16:creationId xmlns:a16="http://schemas.microsoft.com/office/drawing/2014/main" id="{6C11C1F7-ABB5-DF6D-D225-C9692D3A8AD1}"/>
                  </a:ext>
                </a:extLst>
              </p:cNvPr>
              <p:cNvSpPr txBox="1"/>
              <p:nvPr/>
            </p:nvSpPr>
            <p:spPr>
              <a:xfrm>
                <a:off x="9826362" y="3408486"/>
                <a:ext cx="2316981" cy="369332"/>
              </a:xfrm>
              <a:prstGeom prst="rect">
                <a:avLst/>
              </a:prstGeom>
              <a:noFill/>
            </p:spPr>
            <p:txBody>
              <a:bodyPr wrap="none" rtlCol="0">
                <a:spAutoFit/>
              </a:bodyPr>
              <a:lstStyle/>
              <a:p>
                <a:r>
                  <a:rPr lang="en-IE" dirty="0"/>
                  <a:t>2: Mean Pairwise </a:t>
                </a:r>
                <a:r>
                  <a:rPr lang="en-IE" dirty="0" err="1"/>
                  <a:t>Dist</a:t>
                </a:r>
                <a:endParaRPr lang="en-IE" dirty="0"/>
              </a:p>
            </p:txBody>
          </p:sp>
        </p:grpSp>
        <p:sp>
          <p:nvSpPr>
            <p:cNvPr id="63" name="Arrow: Right 62">
              <a:extLst>
                <a:ext uri="{FF2B5EF4-FFF2-40B4-BE49-F238E27FC236}">
                  <a16:creationId xmlns:a16="http://schemas.microsoft.com/office/drawing/2014/main" id="{700421C7-E7D1-5D49-00A6-EC2446F64C98}"/>
                </a:ext>
              </a:extLst>
            </p:cNvPr>
            <p:cNvSpPr/>
            <p:nvPr/>
          </p:nvSpPr>
          <p:spPr>
            <a:xfrm rot="19733526">
              <a:off x="8573400" y="4335611"/>
              <a:ext cx="618355" cy="311688"/>
            </a:xfrm>
            <a:prstGeom prst="rightArrow">
              <a:avLst/>
            </a:prstGeom>
            <a:solidFill>
              <a:srgbClr val="7030A0">
                <a:alpha val="34118"/>
              </a:srgb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a:gradFill flip="none" rotWithShape="1">
                  <a:gsLst>
                    <a:gs pos="0">
                      <a:schemeClr val="dk1">
                        <a:tint val="66000"/>
                        <a:satMod val="160000"/>
                      </a:schemeClr>
                    </a:gs>
                    <a:gs pos="50000">
                      <a:schemeClr val="dk1">
                        <a:tint val="44500"/>
                        <a:satMod val="160000"/>
                      </a:schemeClr>
                    </a:gs>
                    <a:gs pos="100000">
                      <a:schemeClr val="dk1">
                        <a:tint val="23500"/>
                        <a:satMod val="160000"/>
                      </a:schemeClr>
                    </a:gs>
                  </a:gsLst>
                  <a:lin ang="2700000" scaled="1"/>
                  <a:tileRect/>
                </a:gradFill>
              </a:endParaRPr>
            </a:p>
          </p:txBody>
        </p:sp>
      </p:grpSp>
    </p:spTree>
    <p:extLst>
      <p:ext uri="{BB962C8B-B14F-4D97-AF65-F5344CB8AC3E}">
        <p14:creationId xmlns:p14="http://schemas.microsoft.com/office/powerpoint/2010/main" val="1255747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17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750"/>
                                        <p:tgtEl>
                                          <p:spTgt spid="25"/>
                                        </p:tgtEl>
                                      </p:cBhvr>
                                    </p:animEffect>
                                  </p:childTnLst>
                                </p:cTn>
                              </p:par>
                            </p:childTnLst>
                          </p:cTn>
                        </p:par>
                        <p:par>
                          <p:cTn id="13" fill="hold">
                            <p:stCondLst>
                              <p:cond delay="4000"/>
                            </p:stCondLst>
                            <p:childTnLst>
                              <p:par>
                                <p:cTn id="14" presetID="10" presetClass="entr" presetSubtype="0" fill="hold" nodeType="afterEffect">
                                  <p:stCondLst>
                                    <p:cond delay="1750"/>
                                  </p:stCondLst>
                                  <p:childTnLst>
                                    <p:set>
                                      <p:cBhvr>
                                        <p:cTn id="15" dur="1" fill="hold">
                                          <p:stCondLst>
                                            <p:cond delay="0"/>
                                          </p:stCondLst>
                                        </p:cTn>
                                        <p:tgtEl>
                                          <p:spTgt spid="19460"/>
                                        </p:tgtEl>
                                        <p:attrNameLst>
                                          <p:attrName>style.visibility</p:attrName>
                                        </p:attrNameLst>
                                      </p:cBhvr>
                                      <p:to>
                                        <p:strVal val="visible"/>
                                      </p:to>
                                    </p:set>
                                    <p:animEffect transition="in" filter="fade">
                                      <p:cBhvr>
                                        <p:cTn id="16" dur="1750"/>
                                        <p:tgtEl>
                                          <p:spTgt spid="19460"/>
                                        </p:tgtEl>
                                      </p:cBhvr>
                                    </p:animEffect>
                                  </p:childTnLst>
                                </p:cTn>
                              </p:par>
                              <p:par>
                                <p:cTn id="17" presetID="10" presetClass="entr" presetSubtype="0" fill="hold" nodeType="withEffect">
                                  <p:stCondLst>
                                    <p:cond delay="1750"/>
                                  </p:stCondLst>
                                  <p:childTnLst>
                                    <p:set>
                                      <p:cBhvr>
                                        <p:cTn id="18" dur="1" fill="hold">
                                          <p:stCondLst>
                                            <p:cond delay="0"/>
                                          </p:stCondLst>
                                        </p:cTn>
                                        <p:tgtEl>
                                          <p:spTgt spid="19457"/>
                                        </p:tgtEl>
                                        <p:attrNameLst>
                                          <p:attrName>style.visibility</p:attrName>
                                        </p:attrNameLst>
                                      </p:cBhvr>
                                      <p:to>
                                        <p:strVal val="visible"/>
                                      </p:to>
                                    </p:set>
                                    <p:animEffect transition="in" filter="fade">
                                      <p:cBhvr>
                                        <p:cTn id="19" dur="1750"/>
                                        <p:tgtEl>
                                          <p:spTgt spid="19457"/>
                                        </p:tgtEl>
                                      </p:cBhvr>
                                    </p:animEffect>
                                  </p:childTnLst>
                                </p:cTn>
                              </p:par>
                              <p:par>
                                <p:cTn id="20" presetID="10" presetClass="entr" presetSubtype="0" fill="hold" nodeType="withEffect">
                                  <p:stCondLst>
                                    <p:cond delay="1750"/>
                                  </p:stCondLst>
                                  <p:childTnLst>
                                    <p:set>
                                      <p:cBhvr>
                                        <p:cTn id="21" dur="1" fill="hold">
                                          <p:stCondLst>
                                            <p:cond delay="0"/>
                                          </p:stCondLst>
                                        </p:cTn>
                                        <p:tgtEl>
                                          <p:spTgt spid="19456"/>
                                        </p:tgtEl>
                                        <p:attrNameLst>
                                          <p:attrName>style.visibility</p:attrName>
                                        </p:attrNameLst>
                                      </p:cBhvr>
                                      <p:to>
                                        <p:strVal val="visible"/>
                                      </p:to>
                                    </p:set>
                                    <p:animEffect transition="in" filter="fade">
                                      <p:cBhvr>
                                        <p:cTn id="22" dur="1750"/>
                                        <p:tgtEl>
                                          <p:spTgt spid="19456"/>
                                        </p:tgtEl>
                                      </p:cBhvr>
                                    </p:animEffect>
                                  </p:childTnLst>
                                </p:cTn>
                              </p:par>
                            </p:childTnLst>
                          </p:cTn>
                        </p:par>
                        <p:par>
                          <p:cTn id="23" fill="hold">
                            <p:stCondLst>
                              <p:cond delay="7500"/>
                            </p:stCondLst>
                            <p:childTnLst>
                              <p:par>
                                <p:cTn id="24" presetID="10" presetClass="entr" presetSubtype="0" fill="hold" grpId="0" nodeType="afterEffect">
                                  <p:stCondLst>
                                    <p:cond delay="175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71DAD-ADE3-33C9-6116-7C285F47FB8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64B2F6C-A4F0-E82E-6EA5-351649900E5D}"/>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8E6F3DF-1ED2-91C3-8297-B1F60A09170A}"/>
              </a:ext>
            </a:extLst>
          </p:cNvPr>
          <p:cNvSpPr>
            <a:spLocks noGrp="1" noChangeArrowheads="1"/>
          </p:cNvSpPr>
          <p:nvPr>
            <p:ph sz="half" idx="1"/>
          </p:nvPr>
        </p:nvSpPr>
        <p:spPr>
          <a:xfrm>
            <a:off x="1487488" y="1984375"/>
            <a:ext cx="2734716" cy="4684985"/>
          </a:xfrm>
        </p:spPr>
        <p:txBody>
          <a:bodyPr>
            <a:normAutofit fontScale="92500"/>
          </a:bodyPr>
          <a:lstStyle/>
          <a:p>
            <a:pPr eaLnBrk="1" hangingPunct="1"/>
            <a:r>
              <a:rPr lang="en-US" altLang="en-US" dirty="0"/>
              <a:t>The ‘scores’ from each XAI experiment provide the input to a statistical analysis experiment.</a:t>
            </a:r>
          </a:p>
          <a:p>
            <a:pPr eaLnBrk="1" hangingPunct="1"/>
            <a:r>
              <a:rPr lang="en-US" altLang="en-US" dirty="0"/>
              <a:t>This experiment assesses if there is any significant difference between the performance of the XAI techniques.</a:t>
            </a:r>
          </a:p>
        </p:txBody>
      </p:sp>
      <p:graphicFrame>
        <p:nvGraphicFramePr>
          <p:cNvPr id="6" name="Content Placeholder 4" descr="Vertical Box List showing 3 groups arranged one below the other with bullet points for task descriptions under each group">
            <a:extLst>
              <a:ext uri="{FF2B5EF4-FFF2-40B4-BE49-F238E27FC236}">
                <a16:creationId xmlns:a16="http://schemas.microsoft.com/office/drawing/2014/main" id="{B828E7DA-7C1C-FA85-50E0-16C84949A79F}"/>
              </a:ext>
            </a:extLst>
          </p:cNvPr>
          <p:cNvGraphicFramePr>
            <a:graphicFrameLocks/>
          </p:cNvGraphicFramePr>
          <p:nvPr>
            <p:extLst>
              <p:ext uri="{D42A27DB-BD31-4B8C-83A1-F6EECF244321}">
                <p14:modId xmlns:p14="http://schemas.microsoft.com/office/powerpoint/2010/main" val="2416665140"/>
              </p:ext>
            </p:extLst>
          </p:nvPr>
        </p:nvGraphicFramePr>
        <p:xfrm>
          <a:off x="4364226"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clock and a tree with a light trail&#10;&#10;Description automatically generated with medium confidence">
            <a:extLst>
              <a:ext uri="{FF2B5EF4-FFF2-40B4-BE49-F238E27FC236}">
                <a16:creationId xmlns:a16="http://schemas.microsoft.com/office/drawing/2014/main" id="{269E5CD2-A61E-AD33-BAAA-6C4F628FFF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6920" y="2936776"/>
            <a:ext cx="5062872" cy="3048000"/>
          </a:xfrm>
          <a:prstGeom prst="rect">
            <a:avLst/>
          </a:prstGeom>
        </p:spPr>
      </p:pic>
      <p:pic>
        <p:nvPicPr>
          <p:cNvPr id="9" name="Picture 8" descr="A pie chart and pie chart&#10;&#10;Description automatically generated with medium confidence">
            <a:extLst>
              <a:ext uri="{FF2B5EF4-FFF2-40B4-BE49-F238E27FC236}">
                <a16:creationId xmlns:a16="http://schemas.microsoft.com/office/drawing/2014/main" id="{0CDBC6E8-FB4D-51AD-1A6B-013B683C20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2048" y="4728470"/>
            <a:ext cx="3384376" cy="1956048"/>
          </a:xfrm>
          <a:prstGeom prst="rect">
            <a:avLst/>
          </a:prstGeom>
        </p:spPr>
      </p:pic>
    </p:spTree>
    <p:extLst>
      <p:ext uri="{BB962C8B-B14F-4D97-AF65-F5344CB8AC3E}">
        <p14:creationId xmlns:p14="http://schemas.microsoft.com/office/powerpoint/2010/main" val="39890202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17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750"/>
                                        <p:tgtEl>
                                          <p:spTgt spid="7"/>
                                        </p:tgtEl>
                                      </p:cBhvr>
                                    </p:animEffect>
                                    <p:anim calcmode="lin" valueType="num">
                                      <p:cBhvr>
                                        <p:cTn id="13" dur="1750" fill="hold"/>
                                        <p:tgtEl>
                                          <p:spTgt spid="7"/>
                                        </p:tgtEl>
                                        <p:attrNameLst>
                                          <p:attrName>ppt_x</p:attrName>
                                        </p:attrNameLst>
                                      </p:cBhvr>
                                      <p:tavLst>
                                        <p:tav tm="0">
                                          <p:val>
                                            <p:strVal val="#ppt_x"/>
                                          </p:val>
                                        </p:tav>
                                        <p:tav tm="100000">
                                          <p:val>
                                            <p:strVal val="#ppt_x"/>
                                          </p:val>
                                        </p:tav>
                                      </p:tavLst>
                                    </p:anim>
                                    <p:anim calcmode="lin" valueType="num">
                                      <p:cBhvr>
                                        <p:cTn id="14" dur="1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459">
                                            <p:txEl>
                                              <p:pRg st="0" end="0"/>
                                            </p:txEl>
                                          </p:spTgt>
                                        </p:tgtEl>
                                        <p:attrNameLst>
                                          <p:attrName>style.visibility</p:attrName>
                                        </p:attrNameLst>
                                      </p:cBhvr>
                                      <p:to>
                                        <p:strVal val="visible"/>
                                      </p:to>
                                    </p:set>
                                    <p:animEffect transition="in" filter="fade">
                                      <p:cBhvr>
                                        <p:cTn id="19" dur="1750"/>
                                        <p:tgtEl>
                                          <p:spTgt spid="1945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459">
                                            <p:txEl>
                                              <p:pRg st="1" end="1"/>
                                            </p:txEl>
                                          </p:spTgt>
                                        </p:tgtEl>
                                        <p:attrNameLst>
                                          <p:attrName>style.visibility</p:attrName>
                                        </p:attrNameLst>
                                      </p:cBhvr>
                                      <p:to>
                                        <p:strVal val="visible"/>
                                      </p:to>
                                    </p:set>
                                    <p:animEffect transition="in" filter="fade">
                                      <p:cBhvr>
                                        <p:cTn id="24" dur="1750"/>
                                        <p:tgtEl>
                                          <p:spTgt spid="19459">
                                            <p:txEl>
                                              <p:pRg st="1" end="1"/>
                                            </p:txEl>
                                          </p:spTgt>
                                        </p:tgtEl>
                                      </p:cBhvr>
                                    </p:animEffect>
                                  </p:childTnLst>
                                </p:cTn>
                              </p:par>
                            </p:childTnLst>
                          </p:cTn>
                        </p:par>
                        <p:par>
                          <p:cTn id="25" fill="hold">
                            <p:stCondLst>
                              <p:cond delay="1750"/>
                            </p:stCondLst>
                            <p:childTnLst>
                              <p:par>
                                <p:cTn id="26" presetID="42" presetClass="entr" presetSubtype="0" fill="hold" nodeType="afterEffect">
                                  <p:stCondLst>
                                    <p:cond delay="175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750"/>
                                        <p:tgtEl>
                                          <p:spTgt spid="9"/>
                                        </p:tgtEl>
                                      </p:cBhvr>
                                    </p:animEffect>
                                    <p:anim calcmode="lin" valueType="num">
                                      <p:cBhvr>
                                        <p:cTn id="29" dur="1750" fill="hold"/>
                                        <p:tgtEl>
                                          <p:spTgt spid="9"/>
                                        </p:tgtEl>
                                        <p:attrNameLst>
                                          <p:attrName>ppt_x</p:attrName>
                                        </p:attrNameLst>
                                      </p:cBhvr>
                                      <p:tavLst>
                                        <p:tav tm="0">
                                          <p:val>
                                            <p:strVal val="#ppt_x"/>
                                          </p:val>
                                        </p:tav>
                                        <p:tav tm="100000">
                                          <p:val>
                                            <p:strVal val="#ppt_x"/>
                                          </p:val>
                                        </p:tav>
                                      </p:tavLst>
                                    </p:anim>
                                    <p:anim calcmode="lin" valueType="num">
                                      <p:cBhvr>
                                        <p:cTn id="30" dur="1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AE209-1961-3BB9-AB51-80BEA9C3BB21}"/>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43FF2E5C-5B91-E83C-A3A8-C36E1321C9DC}"/>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Implementation</a:t>
            </a:r>
          </a:p>
        </p:txBody>
      </p:sp>
      <p:sp>
        <p:nvSpPr>
          <p:cNvPr id="4" name="Text Placeholder 3">
            <a:extLst>
              <a:ext uri="{FF2B5EF4-FFF2-40B4-BE49-F238E27FC236}">
                <a16:creationId xmlns:a16="http://schemas.microsoft.com/office/drawing/2014/main" id="{7234096A-F277-5E40-2451-C3E0AA876710}"/>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Generating and evaluating XAI custom metrics</a:t>
            </a:r>
          </a:p>
        </p:txBody>
      </p:sp>
    </p:spTree>
    <p:extLst>
      <p:ext uri="{BB962C8B-B14F-4D97-AF65-F5344CB8AC3E}">
        <p14:creationId xmlns:p14="http://schemas.microsoft.com/office/powerpoint/2010/main" val="114959077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37B8011-DAEE-12B7-1273-1F3019AC9602}"/>
              </a:ext>
            </a:extLst>
          </p:cNvPr>
          <p:cNvSpPr>
            <a:spLocks noGrp="1" noChangeArrowheads="1"/>
          </p:cNvSpPr>
          <p:nvPr>
            <p:ph type="title"/>
          </p:nvPr>
        </p:nvSpPr>
        <p:spPr>
          <a:xfrm>
            <a:off x="1522413" y="685800"/>
            <a:ext cx="4114800" cy="1925638"/>
          </a:xfrm>
        </p:spPr>
        <p:txBody>
          <a:bodyPr wrap="square" anchor="b">
            <a:normAutofit/>
          </a:bodyPr>
          <a:lstStyle/>
          <a:p>
            <a:pPr eaLnBrk="1" hangingPunct="1"/>
            <a:r>
              <a:rPr lang="en-US" altLang="en-US"/>
              <a:t>Experiment Structure</a:t>
            </a:r>
          </a:p>
        </p:txBody>
      </p:sp>
      <p:pic>
        <p:nvPicPr>
          <p:cNvPr id="5" name="Content Placeholder 4">
            <a:extLst>
              <a:ext uri="{FF2B5EF4-FFF2-40B4-BE49-F238E27FC236}">
                <a16:creationId xmlns:a16="http://schemas.microsoft.com/office/drawing/2014/main" id="{5FECA5A2-6146-20A1-51F4-10E578C7057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p:blipFill>
        <p:spPr>
          <a:xfrm>
            <a:off x="4654252" y="1124744"/>
            <a:ext cx="7272809" cy="4752528"/>
          </a:xfrm>
          <a:noFill/>
        </p:spPr>
      </p:pic>
      <p:sp>
        <p:nvSpPr>
          <p:cNvPr id="18435" name="Content Placeholder 2">
            <a:extLst>
              <a:ext uri="{FF2B5EF4-FFF2-40B4-BE49-F238E27FC236}">
                <a16:creationId xmlns:a16="http://schemas.microsoft.com/office/drawing/2014/main" id="{D5C1D8AB-1F2F-316E-4F0C-40B00A0095F6}"/>
              </a:ext>
            </a:extLst>
          </p:cNvPr>
          <p:cNvSpPr>
            <a:spLocks noGrp="1" noChangeArrowheads="1"/>
          </p:cNvSpPr>
          <p:nvPr>
            <p:ph type="body" sz="half" idx="2"/>
          </p:nvPr>
        </p:nvSpPr>
        <p:spPr>
          <a:xfrm>
            <a:off x="1522413" y="2895598"/>
            <a:ext cx="2987823" cy="3822257"/>
          </a:xfrm>
        </p:spPr>
        <p:txBody>
          <a:bodyPr wrap="square" anchor="t">
            <a:normAutofit fontScale="85000" lnSpcReduction="20000"/>
          </a:bodyPr>
          <a:lstStyle/>
          <a:p>
            <a:pPr marL="342900" indent="-342900" eaLnBrk="1" hangingPunct="1">
              <a:buFont typeface="Arial" panose="020B0604020202020204" pitchFamily="34" charset="0"/>
              <a:buChar char="•"/>
            </a:pPr>
            <a:r>
              <a:rPr lang="en-US" altLang="en-US" dirty="0"/>
              <a:t>Implemented as a modular framework of Python files.</a:t>
            </a:r>
          </a:p>
          <a:p>
            <a:pPr marL="342900" indent="-342900" eaLnBrk="1" hangingPunct="1">
              <a:buFont typeface="Arial" panose="020B0604020202020204" pitchFamily="34" charset="0"/>
              <a:buChar char="•"/>
            </a:pPr>
            <a:r>
              <a:rPr lang="en-US" altLang="en-US" dirty="0"/>
              <a:t>NN Model built from training data split.</a:t>
            </a:r>
          </a:p>
          <a:p>
            <a:pPr marL="342900" indent="-342900" eaLnBrk="1" hangingPunct="1">
              <a:buFont typeface="Arial" panose="020B0604020202020204" pitchFamily="34" charset="0"/>
              <a:buChar char="•"/>
            </a:pPr>
            <a:r>
              <a:rPr lang="en-US" altLang="en-US" dirty="0"/>
              <a:t>XAI explainers built from training/test/full dataset, as required by each given implementation library.</a:t>
            </a:r>
          </a:p>
          <a:p>
            <a:pPr marL="342900" indent="-342900" eaLnBrk="1" hangingPunct="1">
              <a:buFont typeface="Arial" panose="020B0604020202020204" pitchFamily="34" charset="0"/>
              <a:buChar char="•"/>
            </a:pPr>
            <a:r>
              <a:rPr lang="en-US" altLang="en-US" dirty="0"/>
              <a:t>Test data (in ‘chunks’) used to generate actual explanations for scoring.</a:t>
            </a:r>
          </a:p>
          <a:p>
            <a:pPr marL="342900" indent="-342900" eaLnBrk="1" hangingPunct="1">
              <a:buFont typeface="Arial" panose="020B0604020202020204" pitchFamily="34" charset="0"/>
              <a:buChar char="•"/>
            </a:pPr>
            <a:r>
              <a:rPr lang="en-US" altLang="en-US" dirty="0"/>
              <a:t>Score date fed into analysis and processed (also a Python </a:t>
            </a:r>
            <a:r>
              <a:rPr lang="en-US" altLang="en-US" i="1" dirty="0"/>
              <a:t>.</a:t>
            </a:r>
            <a:r>
              <a:rPr lang="en-US" altLang="en-US" i="1" dirty="0" err="1"/>
              <a:t>ipynb</a:t>
            </a:r>
            <a:r>
              <a:rPr lang="en-US" altLang="en-US" i="1" dirty="0"/>
              <a:t> </a:t>
            </a:r>
            <a:r>
              <a:rPr lang="en-US" altLang="en-US" dirty="0"/>
              <a:t>file)</a:t>
            </a:r>
          </a:p>
        </p:txBody>
      </p:sp>
      <p:sp>
        <p:nvSpPr>
          <p:cNvPr id="2" name="Content Placeholder 2">
            <a:extLst>
              <a:ext uri="{FF2B5EF4-FFF2-40B4-BE49-F238E27FC236}">
                <a16:creationId xmlns:a16="http://schemas.microsoft.com/office/drawing/2014/main" id="{80944A44-81B0-2416-A89D-26C839D5C53E}"/>
              </a:ext>
            </a:extLst>
          </p:cNvPr>
          <p:cNvSpPr txBox="1">
            <a:spLocks noChangeArrowheads="1"/>
          </p:cNvSpPr>
          <p:nvPr/>
        </p:nvSpPr>
        <p:spPr bwMode="auto">
          <a:xfrm>
            <a:off x="6598469" y="6316216"/>
            <a:ext cx="5184576" cy="40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90000"/>
              </a:lnSpc>
              <a:spcBef>
                <a:spcPts val="1800"/>
              </a:spcBef>
              <a:spcAft>
                <a:spcPct val="0"/>
              </a:spcAft>
              <a:buClr>
                <a:srgbClr val="454545"/>
              </a:buClr>
              <a:buSzPct val="80000"/>
              <a:buFont typeface="Arial" panose="020B0604020202020204" pitchFamily="34" charset="0"/>
              <a:buNone/>
              <a:defRPr sz="2000" kern="1200">
                <a:solidFill>
                  <a:schemeClr val="tx1"/>
                </a:solidFill>
                <a:latin typeface="+mn-lt"/>
                <a:ea typeface="+mn-ea"/>
                <a:cs typeface="+mn-cs"/>
              </a:defRPr>
            </a:lvl1pPr>
            <a:lvl2pPr marL="457200" indent="0" algn="l" rtl="0" eaLnBrk="0" fontAlgn="base" hangingPunct="0">
              <a:lnSpc>
                <a:spcPct val="90000"/>
              </a:lnSpc>
              <a:spcBef>
                <a:spcPts val="1000"/>
              </a:spcBef>
              <a:spcAft>
                <a:spcPct val="0"/>
              </a:spcAft>
              <a:buClr>
                <a:srgbClr val="454545"/>
              </a:buClr>
              <a:buSzPct val="80000"/>
              <a:buFont typeface="Arial" panose="020B0604020202020204" pitchFamily="34" charset="0"/>
              <a:buNone/>
              <a:defRPr sz="1200" kern="1200">
                <a:solidFill>
                  <a:schemeClr val="tx1"/>
                </a:solidFill>
                <a:latin typeface="+mn-lt"/>
                <a:ea typeface="+mn-ea"/>
                <a:cs typeface="+mn-cs"/>
              </a:defRPr>
            </a:lvl2pPr>
            <a:lvl3pPr marL="9144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1000" kern="1200">
                <a:solidFill>
                  <a:schemeClr val="tx1"/>
                </a:solidFill>
                <a:latin typeface="+mn-lt"/>
                <a:ea typeface="+mn-ea"/>
                <a:cs typeface="+mn-cs"/>
              </a:defRPr>
            </a:lvl3pPr>
            <a:lvl4pPr marL="13716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4pPr>
            <a:lvl5pPr marL="18288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9pPr>
          </a:lstStyle>
          <a:p>
            <a:r>
              <a:rPr lang="en-IE" sz="1800" i="1" dirty="0">
                <a:solidFill>
                  <a:schemeClr val="bg1">
                    <a:lumMod val="65000"/>
                  </a:schemeClr>
                </a:solidFill>
                <a:latin typeface="Arial" panose="020B0604020202020204" pitchFamily="34" charset="0"/>
              </a:rPr>
              <a:t>https://github.com/JackDaedalus/Dissertation.git</a:t>
            </a:r>
            <a:br>
              <a:rPr lang="en-IE" sz="1800" i="1" dirty="0">
                <a:solidFill>
                  <a:schemeClr val="bg1">
                    <a:lumMod val="65000"/>
                  </a:schemeClr>
                </a:solidFill>
              </a:rPr>
            </a:br>
            <a:endParaRPr lang="en-IE" sz="1800" i="1" dirty="0">
              <a:solidFill>
                <a:schemeClr val="bg1">
                  <a:lumMod val="65000"/>
                </a:schemeClr>
              </a:solidFill>
            </a:endParaRPr>
          </a:p>
          <a:p>
            <a:br>
              <a:rPr lang="en-IE" sz="3200" dirty="0">
                <a:solidFill>
                  <a:schemeClr val="bg1">
                    <a:lumMod val="65000"/>
                  </a:schemeClr>
                </a:solidFill>
                <a:latin typeface="Lato" panose="020F0502020204030203" pitchFamily="34" charset="0"/>
              </a:rPr>
            </a:br>
            <a:endParaRPr lang="en-US" altLang="en-US" sz="3200"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2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AB662-45EA-2512-A9B6-3DCD1AA94A30}"/>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8E4EC775-DC7E-0409-0DA6-A68C616E050A}"/>
              </a:ext>
            </a:extLst>
          </p:cNvPr>
          <p:cNvSpPr>
            <a:spLocks noGrp="1" noChangeArrowheads="1"/>
          </p:cNvSpPr>
          <p:nvPr>
            <p:ph type="title"/>
          </p:nvPr>
        </p:nvSpPr>
        <p:spPr>
          <a:xfrm>
            <a:off x="1522412" y="2236788"/>
            <a:ext cx="8460431" cy="2411412"/>
          </a:xfrm>
        </p:spPr>
        <p:txBody>
          <a:bodyPr/>
          <a:lstStyle/>
          <a:p>
            <a:pPr eaLnBrk="1" hangingPunct="1"/>
            <a:r>
              <a:rPr lang="en-US" altLang="en-US" dirty="0"/>
              <a:t>Motivation</a:t>
            </a:r>
          </a:p>
        </p:txBody>
      </p:sp>
      <p:sp>
        <p:nvSpPr>
          <p:cNvPr id="4" name="Text Placeholder 3">
            <a:extLst>
              <a:ext uri="{FF2B5EF4-FFF2-40B4-BE49-F238E27FC236}">
                <a16:creationId xmlns:a16="http://schemas.microsoft.com/office/drawing/2014/main" id="{C5CEFF9A-6380-58B7-CF0B-9F62127AB42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How to propose developments in the assessment of ‘explainability’ techniques in credit card fraud</a:t>
            </a:r>
          </a:p>
        </p:txBody>
      </p:sp>
    </p:spTree>
    <p:extLst>
      <p:ext uri="{BB962C8B-B14F-4D97-AF65-F5344CB8AC3E}">
        <p14:creationId xmlns:p14="http://schemas.microsoft.com/office/powerpoint/2010/main" val="396650449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B4C3A-F217-D133-296E-F149EBBE7CDE}"/>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5E2B8E7-D036-4E5A-B70F-60A59BB8FAC2}"/>
              </a:ext>
            </a:extLst>
          </p:cNvPr>
          <p:cNvSpPr>
            <a:spLocks noGrp="1" noChangeArrowheads="1"/>
          </p:cNvSpPr>
          <p:nvPr>
            <p:ph type="title"/>
          </p:nvPr>
        </p:nvSpPr>
        <p:spPr>
          <a:xfrm>
            <a:off x="1522412" y="381000"/>
            <a:ext cx="10260631" cy="1219200"/>
          </a:xfrm>
        </p:spPr>
        <p:txBody>
          <a:bodyPr/>
          <a:lstStyle/>
          <a:p>
            <a:pPr eaLnBrk="1" hangingPunct="1"/>
            <a:r>
              <a:rPr lang="en-US" altLang="en-US" dirty="0">
                <a:solidFill>
                  <a:srgbClr val="986F07"/>
                </a:solidFill>
              </a:rPr>
              <a:t>Pre-Experiment Question: Meaningful XAI Output?</a:t>
            </a:r>
          </a:p>
        </p:txBody>
      </p:sp>
      <p:grpSp>
        <p:nvGrpSpPr>
          <p:cNvPr id="15" name="Group 14">
            <a:extLst>
              <a:ext uri="{FF2B5EF4-FFF2-40B4-BE49-F238E27FC236}">
                <a16:creationId xmlns:a16="http://schemas.microsoft.com/office/drawing/2014/main" id="{BD18CC90-6BFD-E31A-79A2-A01ED7327818}"/>
              </a:ext>
            </a:extLst>
          </p:cNvPr>
          <p:cNvGrpSpPr/>
          <p:nvPr/>
        </p:nvGrpSpPr>
        <p:grpSpPr>
          <a:xfrm>
            <a:off x="1306388" y="1528192"/>
            <a:ext cx="3672332" cy="2692896"/>
            <a:chOff x="1306388" y="1528192"/>
            <a:chExt cx="3672332" cy="2692896"/>
          </a:xfrm>
        </p:grpSpPr>
        <p:grpSp>
          <p:nvGrpSpPr>
            <p:cNvPr id="2" name="Group 1">
              <a:extLst>
                <a:ext uri="{FF2B5EF4-FFF2-40B4-BE49-F238E27FC236}">
                  <a16:creationId xmlns:a16="http://schemas.microsoft.com/office/drawing/2014/main" id="{18D8715A-2DF1-22E0-048D-630E03FDC2E7}"/>
                </a:ext>
                <a:ext uri="{C183D7F6-B498-43B3-948B-1728B52AA6E4}">
                  <adec:decorative xmlns:adec="http://schemas.microsoft.com/office/drawing/2017/decorative" val="1"/>
                </a:ext>
              </a:extLst>
            </p:cNvPr>
            <p:cNvGrpSpPr/>
            <p:nvPr/>
          </p:nvGrpSpPr>
          <p:grpSpPr>
            <a:xfrm>
              <a:off x="1306388" y="1528192"/>
              <a:ext cx="3672332" cy="2692896"/>
              <a:chOff x="1306388" y="1528192"/>
              <a:chExt cx="3672332" cy="2692896"/>
            </a:xfrm>
          </p:grpSpPr>
          <p:pic>
            <p:nvPicPr>
              <p:cNvPr id="4" name="Picture 3" descr="A graph of blue and white text&#10;&#10;Description automatically generated">
                <a:extLst>
                  <a:ext uri="{FF2B5EF4-FFF2-40B4-BE49-F238E27FC236}">
                    <a16:creationId xmlns:a16="http://schemas.microsoft.com/office/drawing/2014/main" id="{552B0BEC-0C8E-C829-31E1-E37AEA9AF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388" y="1528192"/>
                <a:ext cx="1963983" cy="2207856"/>
              </a:xfrm>
              <a:prstGeom prst="rect">
                <a:avLst/>
              </a:prstGeom>
              <a:ln>
                <a:noFill/>
              </a:ln>
              <a:effectLst>
                <a:outerShdw blurRad="190500" algn="tl" rotWithShape="0">
                  <a:srgbClr val="000000">
                    <a:alpha val="70000"/>
                  </a:srgbClr>
                </a:outerShdw>
              </a:effectLst>
            </p:spPr>
          </p:pic>
          <p:pic>
            <p:nvPicPr>
              <p:cNvPr id="6" name="Picture 5" descr="A screenshot of a computer&#10;&#10;Description automatically generated">
                <a:extLst>
                  <a:ext uri="{FF2B5EF4-FFF2-40B4-BE49-F238E27FC236}">
                    <a16:creationId xmlns:a16="http://schemas.microsoft.com/office/drawing/2014/main" id="{BADABA6C-DB88-EA75-FA2F-CD9320DC6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294" y="1916832"/>
                <a:ext cx="1724426" cy="23042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7" name="TextBox 6">
              <a:extLst>
                <a:ext uri="{FF2B5EF4-FFF2-40B4-BE49-F238E27FC236}">
                  <a16:creationId xmlns:a16="http://schemas.microsoft.com/office/drawing/2014/main" id="{3FB4327D-A30E-1D09-8801-C23267F5CD02}"/>
                </a:ext>
              </a:extLst>
            </p:cNvPr>
            <p:cNvSpPr txBox="1"/>
            <p:nvPr/>
          </p:nvSpPr>
          <p:spPr>
            <a:xfrm>
              <a:off x="2240165" y="3823708"/>
              <a:ext cx="761747"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SHAP</a:t>
              </a:r>
            </a:p>
          </p:txBody>
        </p:sp>
      </p:grpSp>
      <p:grpSp>
        <p:nvGrpSpPr>
          <p:cNvPr id="17" name="Group 16">
            <a:extLst>
              <a:ext uri="{FF2B5EF4-FFF2-40B4-BE49-F238E27FC236}">
                <a16:creationId xmlns:a16="http://schemas.microsoft.com/office/drawing/2014/main" id="{C156C4A0-0FB4-D661-435F-0571D6AE19C0}"/>
              </a:ext>
            </a:extLst>
          </p:cNvPr>
          <p:cNvGrpSpPr/>
          <p:nvPr/>
        </p:nvGrpSpPr>
        <p:grpSpPr>
          <a:xfrm>
            <a:off x="5218277" y="1560397"/>
            <a:ext cx="3000397" cy="2905146"/>
            <a:chOff x="5218277" y="1560397"/>
            <a:chExt cx="3000397" cy="2905146"/>
          </a:xfrm>
        </p:grpSpPr>
        <p:pic>
          <p:nvPicPr>
            <p:cNvPr id="8" name="Picture 7" descr="A screenshot of a computer&#10;&#10;Description automatically generated">
              <a:extLst>
                <a:ext uri="{FF2B5EF4-FFF2-40B4-BE49-F238E27FC236}">
                  <a16:creationId xmlns:a16="http://schemas.microsoft.com/office/drawing/2014/main" id="{4E81DDB9-6369-BA9A-9B60-91FC765EE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77" y="1560397"/>
              <a:ext cx="3000397" cy="290514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C50E79C-CE7D-3E9F-9955-FA7E2FBA162B}"/>
                </a:ext>
              </a:extLst>
            </p:cNvPr>
            <p:cNvSpPr txBox="1"/>
            <p:nvPr/>
          </p:nvSpPr>
          <p:spPr>
            <a:xfrm>
              <a:off x="5332665" y="2797537"/>
              <a:ext cx="720069"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LIME</a:t>
              </a:r>
            </a:p>
          </p:txBody>
        </p:sp>
      </p:grpSp>
      <p:grpSp>
        <p:nvGrpSpPr>
          <p:cNvPr id="18" name="Group 17">
            <a:extLst>
              <a:ext uri="{FF2B5EF4-FFF2-40B4-BE49-F238E27FC236}">
                <a16:creationId xmlns:a16="http://schemas.microsoft.com/office/drawing/2014/main" id="{D1FA1A02-A15C-3FEA-3705-86EB383BF080}"/>
              </a:ext>
            </a:extLst>
          </p:cNvPr>
          <p:cNvGrpSpPr/>
          <p:nvPr/>
        </p:nvGrpSpPr>
        <p:grpSpPr>
          <a:xfrm>
            <a:off x="8435690" y="1881713"/>
            <a:ext cx="3549003" cy="4190057"/>
            <a:chOff x="8435690" y="1881713"/>
            <a:chExt cx="3549003" cy="4190057"/>
          </a:xfrm>
        </p:grpSpPr>
        <p:grpSp>
          <p:nvGrpSpPr>
            <p:cNvPr id="3" name="Group 2">
              <a:extLst>
                <a:ext uri="{FF2B5EF4-FFF2-40B4-BE49-F238E27FC236}">
                  <a16:creationId xmlns:a16="http://schemas.microsoft.com/office/drawing/2014/main" id="{E960801F-CAD2-FB7D-6282-0F0A01115040}"/>
                </a:ext>
              </a:extLst>
            </p:cNvPr>
            <p:cNvGrpSpPr/>
            <p:nvPr/>
          </p:nvGrpSpPr>
          <p:grpSpPr>
            <a:xfrm>
              <a:off x="8435690" y="1881713"/>
              <a:ext cx="3549003" cy="4190057"/>
              <a:chOff x="8435690" y="1881713"/>
              <a:chExt cx="3549003" cy="4190057"/>
            </a:xfrm>
          </p:grpSpPr>
          <p:pic>
            <p:nvPicPr>
              <p:cNvPr id="10" name="Picture 9" descr="A screenshot of a computer&#10;&#10;Description automatically generated">
                <a:extLst>
                  <a:ext uri="{FF2B5EF4-FFF2-40B4-BE49-F238E27FC236}">
                    <a16:creationId xmlns:a16="http://schemas.microsoft.com/office/drawing/2014/main" id="{79BE8286-646B-C44F-2FB7-E4F1077EE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690" y="1881713"/>
                <a:ext cx="3549003" cy="1984480"/>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D6A65429-A9FD-89D6-51E6-941B65153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5690" y="4147706"/>
                <a:ext cx="3549003" cy="1924064"/>
              </a:xfrm>
              <a:prstGeom prst="rect">
                <a:avLst/>
              </a:prstGeom>
              <a:ln>
                <a:solidFill>
                  <a:schemeClr val="tx1"/>
                </a:solidFill>
              </a:ln>
              <a:effectLst>
                <a:outerShdw blurRad="292100" dist="139700" dir="2700000" algn="tl" rotWithShape="0">
                  <a:srgbClr val="333333">
                    <a:alpha val="65000"/>
                  </a:srgbClr>
                </a:outerShdw>
              </a:effectLst>
            </p:spPr>
          </p:pic>
        </p:grpSp>
        <p:sp>
          <p:nvSpPr>
            <p:cNvPr id="11" name="TextBox 10">
              <a:extLst>
                <a:ext uri="{FF2B5EF4-FFF2-40B4-BE49-F238E27FC236}">
                  <a16:creationId xmlns:a16="http://schemas.microsoft.com/office/drawing/2014/main" id="{5D1C9697-6E8C-B798-06BD-EDA988EDC832}"/>
                </a:ext>
              </a:extLst>
            </p:cNvPr>
            <p:cNvSpPr txBox="1"/>
            <p:nvPr/>
          </p:nvSpPr>
          <p:spPr>
            <a:xfrm>
              <a:off x="9555996" y="3822284"/>
              <a:ext cx="1221168"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ANCHORS</a:t>
              </a:r>
            </a:p>
          </p:txBody>
        </p:sp>
      </p:grpSp>
      <p:grpSp>
        <p:nvGrpSpPr>
          <p:cNvPr id="19" name="Group 18">
            <a:extLst>
              <a:ext uri="{FF2B5EF4-FFF2-40B4-BE49-F238E27FC236}">
                <a16:creationId xmlns:a16="http://schemas.microsoft.com/office/drawing/2014/main" id="{616EF845-FE06-81A9-4027-DBE5827E073B}"/>
              </a:ext>
            </a:extLst>
          </p:cNvPr>
          <p:cNvGrpSpPr/>
          <p:nvPr/>
        </p:nvGrpSpPr>
        <p:grpSpPr>
          <a:xfrm>
            <a:off x="1211361" y="4678080"/>
            <a:ext cx="6157431" cy="2064670"/>
            <a:chOff x="1211361" y="4678080"/>
            <a:chExt cx="6157431" cy="2064670"/>
          </a:xfrm>
        </p:grpSpPr>
        <p:grpSp>
          <p:nvGrpSpPr>
            <p:cNvPr id="5" name="Group 4">
              <a:extLst>
                <a:ext uri="{FF2B5EF4-FFF2-40B4-BE49-F238E27FC236}">
                  <a16:creationId xmlns:a16="http://schemas.microsoft.com/office/drawing/2014/main" id="{6591E3F4-DB02-04B3-9B9A-1404361C3EA3}"/>
                </a:ext>
              </a:extLst>
            </p:cNvPr>
            <p:cNvGrpSpPr/>
            <p:nvPr/>
          </p:nvGrpSpPr>
          <p:grpSpPr>
            <a:xfrm>
              <a:off x="1211361" y="4678080"/>
              <a:ext cx="6157431" cy="2064670"/>
              <a:chOff x="1211361" y="4678080"/>
              <a:chExt cx="6157431" cy="2064670"/>
            </a:xfrm>
          </p:grpSpPr>
          <p:pic>
            <p:nvPicPr>
              <p:cNvPr id="14" name="Picture 13" descr="A screenshot of a computer&#10;&#10;Description automatically generated">
                <a:extLst>
                  <a:ext uri="{FF2B5EF4-FFF2-40B4-BE49-F238E27FC236}">
                    <a16:creationId xmlns:a16="http://schemas.microsoft.com/office/drawing/2014/main" id="{808F6377-3F8F-1115-85B7-7233407F2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361" y="4678080"/>
                <a:ext cx="5099075" cy="114300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82D7802B-9FE9-02C2-BF2F-3E7E0F968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7603" y="5580692"/>
                <a:ext cx="5391189" cy="1162058"/>
              </a:xfrm>
              <a:prstGeom prst="rect">
                <a:avLst/>
              </a:prstGeom>
              <a:ln>
                <a:noFill/>
              </a:ln>
              <a:effectLst>
                <a:outerShdw blurRad="292100" dist="139700" dir="2700000" algn="tl" rotWithShape="0">
                  <a:srgbClr val="333333">
                    <a:alpha val="65000"/>
                  </a:srgbClr>
                </a:outerShdw>
              </a:effectLst>
            </p:spPr>
          </p:pic>
        </p:grpSp>
        <p:sp>
          <p:nvSpPr>
            <p:cNvPr id="13" name="TextBox 12">
              <a:extLst>
                <a:ext uri="{FF2B5EF4-FFF2-40B4-BE49-F238E27FC236}">
                  <a16:creationId xmlns:a16="http://schemas.microsoft.com/office/drawing/2014/main" id="{754DCA23-EDFC-4A81-2918-0FEA13004283}"/>
                </a:ext>
              </a:extLst>
            </p:cNvPr>
            <p:cNvSpPr txBox="1"/>
            <p:nvPr/>
          </p:nvSpPr>
          <p:spPr>
            <a:xfrm>
              <a:off x="1455619" y="5887104"/>
              <a:ext cx="684803"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DiCE</a:t>
              </a:r>
            </a:p>
          </p:txBody>
        </p:sp>
      </p:grpSp>
    </p:spTree>
    <p:extLst>
      <p:ext uri="{BB962C8B-B14F-4D97-AF65-F5344CB8AC3E}">
        <p14:creationId xmlns:p14="http://schemas.microsoft.com/office/powerpoint/2010/main" val="3238332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750"/>
                                        <p:tgtEl>
                                          <p:spTgt spid="15"/>
                                        </p:tgtEl>
                                      </p:cBhvr>
                                    </p:animEffect>
                                  </p:childTnLst>
                                </p:cTn>
                              </p:par>
                            </p:childTnLst>
                          </p:cTn>
                        </p:par>
                        <p:par>
                          <p:cTn id="8" fill="hold">
                            <p:stCondLst>
                              <p:cond delay="2250"/>
                            </p:stCondLst>
                            <p:childTnLst>
                              <p:par>
                                <p:cTn id="9" presetID="10" presetClass="entr" presetSubtype="0" fill="hold"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750"/>
                                        <p:tgtEl>
                                          <p:spTgt spid="17"/>
                                        </p:tgtEl>
                                      </p:cBhvr>
                                    </p:animEffect>
                                  </p:childTnLst>
                                </p:cTn>
                              </p:par>
                            </p:childTnLst>
                          </p:cTn>
                        </p:par>
                        <p:par>
                          <p:cTn id="12" fill="hold">
                            <p:stCondLst>
                              <p:cond delay="4250"/>
                            </p:stCondLst>
                            <p:childTnLst>
                              <p:par>
                                <p:cTn id="13" presetID="10" presetClass="entr" presetSubtype="0" fill="hold"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childTnLst>
                          </p:cTn>
                        </p:par>
                        <p:par>
                          <p:cTn id="16" fill="hold">
                            <p:stCondLst>
                              <p:cond delay="6250"/>
                            </p:stCondLst>
                            <p:childTnLst>
                              <p:par>
                                <p:cTn id="17" presetID="10" presetClass="entr" presetSubtype="0"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AEF2-8C87-2EA0-ACE8-22212CE4B1A5}"/>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74ED739C-8963-D20C-87A9-E1154045252F}"/>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Results</a:t>
            </a:r>
          </a:p>
        </p:txBody>
      </p:sp>
      <p:sp>
        <p:nvSpPr>
          <p:cNvPr id="4" name="Text Placeholder 3">
            <a:extLst>
              <a:ext uri="{FF2B5EF4-FFF2-40B4-BE49-F238E27FC236}">
                <a16:creationId xmlns:a16="http://schemas.microsoft.com/office/drawing/2014/main" id="{F7EA1726-267C-5940-D7B0-7A21A49A3B6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do the experiments reveal?</a:t>
            </a:r>
          </a:p>
        </p:txBody>
      </p:sp>
    </p:spTree>
    <p:extLst>
      <p:ext uri="{BB962C8B-B14F-4D97-AF65-F5344CB8AC3E}">
        <p14:creationId xmlns:p14="http://schemas.microsoft.com/office/powerpoint/2010/main" val="334191624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6A136-C24D-503B-8E59-08E1D03E2C42}"/>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F86AAA63-DD53-FBD6-B303-5ED025CE72C9}"/>
              </a:ext>
            </a:extLst>
          </p:cNvPr>
          <p:cNvSpPr>
            <a:spLocks noGrp="1" noChangeArrowheads="1"/>
          </p:cNvSpPr>
          <p:nvPr>
            <p:ph type="title"/>
          </p:nvPr>
        </p:nvSpPr>
        <p:spPr/>
        <p:txBody>
          <a:bodyPr/>
          <a:lstStyle/>
          <a:p>
            <a:pPr eaLnBrk="1" hangingPunct="1"/>
            <a:r>
              <a:rPr lang="en-US" altLang="en-US" dirty="0">
                <a:solidFill>
                  <a:srgbClr val="986F07"/>
                </a:solidFill>
              </a:rPr>
              <a:t>XAI Metric Scores</a:t>
            </a:r>
          </a:p>
        </p:txBody>
      </p:sp>
      <p:sp>
        <p:nvSpPr>
          <p:cNvPr id="16387" name="Content Placeholder 13">
            <a:extLst>
              <a:ext uri="{FF2B5EF4-FFF2-40B4-BE49-F238E27FC236}">
                <a16:creationId xmlns:a16="http://schemas.microsoft.com/office/drawing/2014/main" id="{FD8FFD87-AFE2-BA09-EE0F-6D834C6AA9B5}"/>
              </a:ext>
            </a:extLst>
          </p:cNvPr>
          <p:cNvSpPr>
            <a:spLocks noGrp="1" noChangeArrowheads="1"/>
          </p:cNvSpPr>
          <p:nvPr>
            <p:ph idx="1"/>
          </p:nvPr>
        </p:nvSpPr>
        <p:spPr>
          <a:xfrm>
            <a:off x="6437313" y="2997451"/>
            <a:ext cx="5544617" cy="2661577"/>
          </a:xfrm>
        </p:spPr>
        <p:txBody>
          <a:bodyPr/>
          <a:lstStyle/>
          <a:p>
            <a:pPr eaLnBrk="1" hangingPunct="1"/>
            <a:r>
              <a:rPr lang="en-US" altLang="en-US" dirty="0"/>
              <a:t>These experiment results confirm the NULL Hypothesis that the XAI methods </a:t>
            </a:r>
            <a:r>
              <a:rPr lang="en-US" altLang="en-US" b="1" i="1" dirty="0">
                <a:solidFill>
                  <a:srgbClr val="002060"/>
                </a:solidFill>
              </a:rPr>
              <a:t>do not </a:t>
            </a:r>
            <a:r>
              <a:rPr lang="en-US" altLang="en-US" dirty="0"/>
              <a:t>differ significantly in their performance.</a:t>
            </a:r>
          </a:p>
          <a:p>
            <a:pPr eaLnBrk="1" hangingPunct="1"/>
            <a:endParaRPr lang="en-US" altLang="en-US" dirty="0"/>
          </a:p>
          <a:p>
            <a:pPr eaLnBrk="1" hangingPunct="1"/>
            <a:r>
              <a:rPr lang="en-US" altLang="en-US" dirty="0"/>
              <a:t>No ranking can be applied to the XAI methods (based on the experiment conditions).</a:t>
            </a:r>
          </a:p>
        </p:txBody>
      </p:sp>
      <p:grpSp>
        <p:nvGrpSpPr>
          <p:cNvPr id="2" name="Group 1">
            <a:extLst>
              <a:ext uri="{FF2B5EF4-FFF2-40B4-BE49-F238E27FC236}">
                <a16:creationId xmlns:a16="http://schemas.microsoft.com/office/drawing/2014/main" id="{8F67E378-03C3-EB4C-9ADF-05297F96A2A6}"/>
              </a:ext>
            </a:extLst>
          </p:cNvPr>
          <p:cNvGrpSpPr/>
          <p:nvPr/>
        </p:nvGrpSpPr>
        <p:grpSpPr>
          <a:xfrm>
            <a:off x="1192009" y="1600200"/>
            <a:ext cx="4299544" cy="3729549"/>
            <a:chOff x="1192009" y="1600200"/>
            <a:chExt cx="4299544" cy="3729549"/>
          </a:xfrm>
        </p:grpSpPr>
        <p:pic>
          <p:nvPicPr>
            <p:cNvPr id="3" name="Picture 2" descr="A table with numbers and text&#10;&#10;Description automatically generated">
              <a:extLst>
                <a:ext uri="{FF2B5EF4-FFF2-40B4-BE49-F238E27FC236}">
                  <a16:creationId xmlns:a16="http://schemas.microsoft.com/office/drawing/2014/main" id="{6B8DD37F-C367-50E2-0F44-A2732EFD4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1" y="3393280"/>
              <a:ext cx="1957028" cy="1315486"/>
            </a:xfrm>
            <a:prstGeom prst="rect">
              <a:avLst/>
            </a:prstGeom>
          </p:spPr>
        </p:pic>
        <p:pic>
          <p:nvPicPr>
            <p:cNvPr id="5" name="Picture 4" descr="A table with numbers and text&#10;&#10;Description automatically generated">
              <a:extLst>
                <a:ext uri="{FF2B5EF4-FFF2-40B4-BE49-F238E27FC236}">
                  <a16:creationId xmlns:a16="http://schemas.microsoft.com/office/drawing/2014/main" id="{A3E7706B-6236-639F-60DA-BDD7C8D50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124" y="4007783"/>
              <a:ext cx="1989429" cy="1321966"/>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579440F4-47D4-7CF2-572B-EA66FB863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009" y="2419635"/>
              <a:ext cx="2041525" cy="1400089"/>
            </a:xfrm>
            <a:prstGeom prst="rect">
              <a:avLst/>
            </a:prstGeom>
          </p:spPr>
        </p:pic>
        <p:pic>
          <p:nvPicPr>
            <p:cNvPr id="9" name="Picture 8" descr="A table with numbers and text&#10;&#10;Description automatically generated">
              <a:extLst>
                <a:ext uri="{FF2B5EF4-FFF2-40B4-BE49-F238E27FC236}">
                  <a16:creationId xmlns:a16="http://schemas.microsoft.com/office/drawing/2014/main" id="{D41CB3D5-FCBF-2685-F003-E771F4442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068" y="1600200"/>
              <a:ext cx="1989429" cy="1393577"/>
            </a:xfrm>
            <a:prstGeom prst="rect">
              <a:avLst/>
            </a:prstGeom>
          </p:spPr>
        </p:pic>
      </p:grpSp>
      <p:pic>
        <p:nvPicPr>
          <p:cNvPr id="11" name="Picture 10" descr="A table with numbers and a few words&#10;&#10;Description automatically generated with medium confidence">
            <a:extLst>
              <a:ext uri="{FF2B5EF4-FFF2-40B4-BE49-F238E27FC236}">
                <a16:creationId xmlns:a16="http://schemas.microsoft.com/office/drawing/2014/main" id="{96475C83-3215-9F25-1249-3329C6CF0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6EBD7A70-F4DF-26B9-F197-6E2E60C93812}"/>
              </a:ext>
            </a:extLst>
          </p:cNvPr>
          <p:cNvGrpSpPr/>
          <p:nvPr/>
        </p:nvGrpSpPr>
        <p:grpSpPr>
          <a:xfrm>
            <a:off x="1192009" y="5108269"/>
            <a:ext cx="5245304" cy="1647424"/>
            <a:chOff x="1192009" y="5108269"/>
            <a:chExt cx="5245304" cy="1647424"/>
          </a:xfrm>
        </p:grpSpPr>
        <p:pic>
          <p:nvPicPr>
            <p:cNvPr id="13" name="Picture 12" descr="A table with text and numbers&#10;&#10;Description automatically generated">
              <a:extLst>
                <a:ext uri="{FF2B5EF4-FFF2-40B4-BE49-F238E27FC236}">
                  <a16:creationId xmlns:a16="http://schemas.microsoft.com/office/drawing/2014/main" id="{7F958932-ACF3-5BD0-EABE-34EEDB69A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009" y="5108269"/>
              <a:ext cx="2310115" cy="1647424"/>
            </a:xfrm>
            <a:prstGeom prst="rect">
              <a:avLst/>
            </a:prstGeom>
          </p:spPr>
        </p:pic>
        <p:pic>
          <p:nvPicPr>
            <p:cNvPr id="15" name="Picture 14" descr="A table with numbers and a number on it&#10;&#10;Description automatically generated">
              <a:extLst>
                <a:ext uri="{FF2B5EF4-FFF2-40B4-BE49-F238E27FC236}">
                  <a16:creationId xmlns:a16="http://schemas.microsoft.com/office/drawing/2014/main" id="{10168AB5-64D9-4BA6-F939-F56E0148F8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5788" y="5648319"/>
              <a:ext cx="2041525" cy="872446"/>
            </a:xfrm>
            <a:prstGeom prst="rect">
              <a:avLst/>
            </a:prstGeom>
          </p:spPr>
        </p:pic>
      </p:grpSp>
      <p:sp>
        <p:nvSpPr>
          <p:cNvPr id="6" name="Rectangle 5">
            <a:extLst>
              <a:ext uri="{FF2B5EF4-FFF2-40B4-BE49-F238E27FC236}">
                <a16:creationId xmlns:a16="http://schemas.microsoft.com/office/drawing/2014/main" id="{41798BA6-AA67-FC30-FBF8-D2DAF7D924FE}"/>
              </a:ext>
            </a:extLst>
          </p:cNvPr>
          <p:cNvSpPr/>
          <p:nvPr/>
        </p:nvSpPr>
        <p:spPr>
          <a:xfrm rot="18726831">
            <a:off x="807756" y="3596393"/>
            <a:ext cx="6050234" cy="923330"/>
          </a:xfrm>
          <a:prstGeom prst="rect">
            <a:avLst/>
          </a:prstGeom>
          <a:noFill/>
        </p:spPr>
        <p:txBody>
          <a:bodyPr wrap="square" lIns="91440" tIns="45720" rIns="91440" bIns="45720">
            <a:spAutoFit/>
          </a:bodyPr>
          <a:lstStyle/>
          <a:p>
            <a:pPr algn="ctr"/>
            <a:r>
              <a:rPr lang="en-US" sz="5400" b="1" cap="none" spc="0" dirty="0">
                <a:ln w="6350">
                  <a:solidFill>
                    <a:schemeClr val="accent2"/>
                  </a:solidFill>
                  <a:prstDash val="solid"/>
                </a:ln>
                <a:noFill/>
                <a:effectLst>
                  <a:outerShdw dist="38100" dir="2700000" algn="tl" rotWithShape="0">
                    <a:schemeClr val="accent2"/>
                  </a:outerShdw>
                </a:effectLst>
              </a:rPr>
              <a:t>To be revised</a:t>
            </a:r>
          </a:p>
        </p:txBody>
      </p:sp>
    </p:spTree>
    <p:extLst>
      <p:ext uri="{BB962C8B-B14F-4D97-AF65-F5344CB8AC3E}">
        <p14:creationId xmlns:p14="http://schemas.microsoft.com/office/powerpoint/2010/main" val="500915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750"/>
                                        <p:tgtEl>
                                          <p:spTgt spid="2"/>
                                        </p:tgtEl>
                                      </p:cBhvr>
                                    </p:animEffect>
                                  </p:childTnLst>
                                </p:cTn>
                              </p:par>
                            </p:childTnLst>
                          </p:cTn>
                        </p:par>
                        <p:par>
                          <p:cTn id="8" fill="hold">
                            <p:stCondLst>
                              <p:cond delay="175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4500"/>
                            </p:stCondLst>
                            <p:childTnLst>
                              <p:par>
                                <p:cTn id="17" presetID="10" presetClass="entr" presetSubtype="0" fill="hold" grpId="0" nodeType="afterEffect">
                                  <p:stCondLst>
                                    <p:cond delay="250"/>
                                  </p:stCondLst>
                                  <p:childTnLst>
                                    <p:set>
                                      <p:cBhvr>
                                        <p:cTn id="18" dur="1" fill="hold">
                                          <p:stCondLst>
                                            <p:cond delay="0"/>
                                          </p:stCondLst>
                                        </p:cTn>
                                        <p:tgtEl>
                                          <p:spTgt spid="16387">
                                            <p:txEl>
                                              <p:pRg st="0" end="0"/>
                                            </p:txEl>
                                          </p:spTgt>
                                        </p:tgtEl>
                                        <p:attrNameLst>
                                          <p:attrName>style.visibility</p:attrName>
                                        </p:attrNameLst>
                                      </p:cBhvr>
                                      <p:to>
                                        <p:strVal val="visible"/>
                                      </p:to>
                                    </p:set>
                                    <p:animEffect transition="in" filter="fade">
                                      <p:cBhvr>
                                        <p:cTn id="19" dur="1750"/>
                                        <p:tgtEl>
                                          <p:spTgt spid="16387">
                                            <p:txEl>
                                              <p:pRg st="0" end="0"/>
                                            </p:txEl>
                                          </p:spTgt>
                                        </p:tgtEl>
                                      </p:cBhvr>
                                    </p:animEffect>
                                  </p:childTnLst>
                                </p:cTn>
                              </p:par>
                            </p:childTnLst>
                          </p:cTn>
                        </p:par>
                        <p:par>
                          <p:cTn id="20" fill="hold">
                            <p:stCondLst>
                              <p:cond delay="6500"/>
                            </p:stCondLst>
                            <p:childTnLst>
                              <p:par>
                                <p:cTn id="21" presetID="10" presetClass="entr" presetSubtype="0" fill="hold" grpId="0" nodeType="afterEffect">
                                  <p:stCondLst>
                                    <p:cond delay="250"/>
                                  </p:stCondLst>
                                  <p:childTnLst>
                                    <p:set>
                                      <p:cBhvr>
                                        <p:cTn id="22" dur="1" fill="hold">
                                          <p:stCondLst>
                                            <p:cond delay="0"/>
                                          </p:stCondLst>
                                        </p:cTn>
                                        <p:tgtEl>
                                          <p:spTgt spid="16387">
                                            <p:txEl>
                                              <p:pRg st="2" end="2"/>
                                            </p:txEl>
                                          </p:spTgt>
                                        </p:tgtEl>
                                        <p:attrNameLst>
                                          <p:attrName>style.visibility</p:attrName>
                                        </p:attrNameLst>
                                      </p:cBhvr>
                                      <p:to>
                                        <p:strVal val="visible"/>
                                      </p:to>
                                    </p:set>
                                    <p:animEffect transition="in" filter="fade">
                                      <p:cBhvr>
                                        <p:cTn id="23" dur="175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2957-28D9-63E7-2806-F72147CFBD29}"/>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35B0FAF9-680D-ACF9-4439-E58F50817935}"/>
              </a:ext>
            </a:extLst>
          </p:cNvPr>
          <p:cNvSpPr>
            <a:spLocks noGrp="1" noChangeArrowheads="1"/>
          </p:cNvSpPr>
          <p:nvPr>
            <p:ph type="title"/>
          </p:nvPr>
        </p:nvSpPr>
        <p:spPr>
          <a:xfrm>
            <a:off x="1522413" y="381000"/>
            <a:ext cx="5931204" cy="1219200"/>
          </a:xfrm>
        </p:spPr>
        <p:txBody>
          <a:bodyPr/>
          <a:lstStyle/>
          <a:p>
            <a:pPr eaLnBrk="1" hangingPunct="1"/>
            <a:r>
              <a:rPr lang="en-US" altLang="en-US" dirty="0">
                <a:solidFill>
                  <a:srgbClr val="986F07"/>
                </a:solidFill>
              </a:rPr>
              <a:t>Statistical Analysis of XAI Scores</a:t>
            </a:r>
          </a:p>
        </p:txBody>
      </p:sp>
      <p:pic>
        <p:nvPicPr>
          <p:cNvPr id="11" name="Picture 10" descr="A table with numbers and a few words&#10;&#10;Description automatically generated with medium confidence">
            <a:extLst>
              <a:ext uri="{FF2B5EF4-FFF2-40B4-BE49-F238E27FC236}">
                <a16:creationId xmlns:a16="http://schemas.microsoft.com/office/drawing/2014/main" id="{C6515963-A9B3-84AA-06B3-52DC62588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7" descr="A graph of a number of different colored lines&#10;&#10;Description automatically generated">
            <a:extLst>
              <a:ext uri="{FF2B5EF4-FFF2-40B4-BE49-F238E27FC236}">
                <a16:creationId xmlns:a16="http://schemas.microsoft.com/office/drawing/2014/main" id="{2BA20443-C8E5-5DEF-0E6E-732220443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72" y="1866528"/>
            <a:ext cx="5921503" cy="3312368"/>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descr="A diagram of different colored squares&#10;&#10;Description automatically generated">
            <a:extLst>
              <a:ext uri="{FF2B5EF4-FFF2-40B4-BE49-F238E27FC236}">
                <a16:creationId xmlns:a16="http://schemas.microsoft.com/office/drawing/2014/main" id="{9093C6C5-A6FE-BE5D-7CD0-20F9E6A1B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383" y="5157192"/>
            <a:ext cx="3476650" cy="1579654"/>
          </a:xfrm>
          <a:prstGeom prst="rect">
            <a:avLst/>
          </a:prstGeom>
          <a:ln>
            <a:solidFill>
              <a:schemeClr val="tx1"/>
            </a:solidFill>
          </a:ln>
          <a:effectLst>
            <a:outerShdw blurRad="292100" dist="139700" dir="2700000" algn="tl" rotWithShape="0">
              <a:srgbClr val="333333">
                <a:alpha val="65000"/>
              </a:srgbClr>
            </a:outerShdw>
          </a:effectLst>
        </p:spPr>
      </p:pic>
      <p:sp>
        <p:nvSpPr>
          <p:cNvPr id="12" name="Content Placeholder 13">
            <a:extLst>
              <a:ext uri="{FF2B5EF4-FFF2-40B4-BE49-F238E27FC236}">
                <a16:creationId xmlns:a16="http://schemas.microsoft.com/office/drawing/2014/main" id="{0BD7737F-71B4-0B35-70A3-B8A67DDE6FB3}"/>
              </a:ext>
            </a:extLst>
          </p:cNvPr>
          <p:cNvSpPr>
            <a:spLocks noGrp="1" noChangeArrowheads="1"/>
          </p:cNvSpPr>
          <p:nvPr>
            <p:ph idx="1"/>
          </p:nvPr>
        </p:nvSpPr>
        <p:spPr>
          <a:xfrm>
            <a:off x="7102525" y="2566264"/>
            <a:ext cx="4896544" cy="1438800"/>
          </a:xfrm>
        </p:spPr>
        <p:txBody>
          <a:bodyPr/>
          <a:lstStyle/>
          <a:p>
            <a:pPr eaLnBrk="1" hangingPunct="1"/>
            <a:r>
              <a:rPr lang="en-GB" altLang="en-US" sz="1800" dirty="0"/>
              <a:t>The SHAP technique generates a value for all instance features, but the other methods only cover a subset of attributes.  This appeared to impact on the ‘</a:t>
            </a:r>
            <a:r>
              <a:rPr lang="en-GB" altLang="en-US" sz="1800" i="1" dirty="0"/>
              <a:t>IDENTITY</a:t>
            </a:r>
            <a:r>
              <a:rPr lang="en-GB" altLang="en-US" sz="1800" dirty="0"/>
              <a:t>’ Scores.</a:t>
            </a:r>
          </a:p>
          <a:p>
            <a:pPr eaLnBrk="1" hangingPunct="1"/>
            <a:r>
              <a:rPr lang="en-US" altLang="en-US" sz="1800" dirty="0"/>
              <a:t>ANCHOR output is usually quite sparse. Explanations score poorly in distinguishing themselves from each other - ‘SEPERABILITY’.</a:t>
            </a:r>
          </a:p>
        </p:txBody>
      </p:sp>
      <p:sp>
        <p:nvSpPr>
          <p:cNvPr id="14" name="Content Placeholder 13">
            <a:extLst>
              <a:ext uri="{FF2B5EF4-FFF2-40B4-BE49-F238E27FC236}">
                <a16:creationId xmlns:a16="http://schemas.microsoft.com/office/drawing/2014/main" id="{4A5D63A5-446B-8045-93C7-A5A2038169FF}"/>
              </a:ext>
            </a:extLst>
          </p:cNvPr>
          <p:cNvSpPr txBox="1">
            <a:spLocks noChangeArrowheads="1"/>
          </p:cNvSpPr>
          <p:nvPr/>
        </p:nvSpPr>
        <p:spPr bwMode="auto">
          <a:xfrm>
            <a:off x="1162372" y="5445224"/>
            <a:ext cx="7092280" cy="11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Euclidean distance between some DiCE counterfactuals are significant, hence the poor score in ‘SIMILARITY’.</a:t>
            </a:r>
          </a:p>
          <a:p>
            <a:pPr eaLnBrk="1" hangingPunct="1"/>
            <a:r>
              <a:rPr lang="en-US" altLang="en-US" sz="1800" dirty="0"/>
              <a:t>The computational overhead on ANCHORS is a significant output result, but only a subset of instances contribute to the high score.</a:t>
            </a:r>
          </a:p>
        </p:txBody>
      </p:sp>
      <p:sp>
        <p:nvSpPr>
          <p:cNvPr id="2" name="Rectangle 1">
            <a:extLst>
              <a:ext uri="{FF2B5EF4-FFF2-40B4-BE49-F238E27FC236}">
                <a16:creationId xmlns:a16="http://schemas.microsoft.com/office/drawing/2014/main" id="{C261768C-5E9A-B4F3-1DAC-C9AE0404316E}"/>
              </a:ext>
            </a:extLst>
          </p:cNvPr>
          <p:cNvSpPr/>
          <p:nvPr/>
        </p:nvSpPr>
        <p:spPr>
          <a:xfrm rot="19734679">
            <a:off x="1717296" y="2578695"/>
            <a:ext cx="4458951" cy="923330"/>
          </a:xfrm>
          <a:prstGeom prst="rect">
            <a:avLst/>
          </a:prstGeom>
          <a:noFill/>
        </p:spPr>
        <p:txBody>
          <a:bodyPr wrap="square" lIns="91440" tIns="45720" rIns="91440" bIns="45720">
            <a:spAutoFit/>
          </a:bodyPr>
          <a:lstStyle/>
          <a:p>
            <a:pPr algn="ctr"/>
            <a:r>
              <a:rPr lang="en-US" sz="5400" b="1" cap="none" spc="0" dirty="0">
                <a:ln w="6350">
                  <a:solidFill>
                    <a:schemeClr val="accent2"/>
                  </a:solidFill>
                  <a:prstDash val="solid"/>
                </a:ln>
                <a:noFill/>
                <a:effectLst>
                  <a:outerShdw dist="38100" dir="2700000" algn="tl" rotWithShape="0">
                    <a:schemeClr val="accent2"/>
                  </a:outerShdw>
                </a:effectLst>
              </a:rPr>
              <a:t>To be revised</a:t>
            </a:r>
          </a:p>
        </p:txBody>
      </p:sp>
    </p:spTree>
    <p:extLst>
      <p:ext uri="{BB962C8B-B14F-4D97-AF65-F5344CB8AC3E}">
        <p14:creationId xmlns:p14="http://schemas.microsoft.com/office/powerpoint/2010/main" val="302117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75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175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175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175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A01A-F9D8-86FE-911E-0F194A1068DD}"/>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6E99C142-0EC8-4753-26BF-A6B8E81DEDB8}"/>
              </a:ext>
            </a:extLst>
          </p:cNvPr>
          <p:cNvSpPr>
            <a:spLocks noGrp="1" noChangeArrowheads="1"/>
          </p:cNvSpPr>
          <p:nvPr>
            <p:ph type="title"/>
          </p:nvPr>
        </p:nvSpPr>
        <p:spPr>
          <a:xfrm>
            <a:off x="1522412" y="2236788"/>
            <a:ext cx="8964488" cy="2411412"/>
          </a:xfrm>
        </p:spPr>
        <p:txBody>
          <a:bodyPr/>
          <a:lstStyle/>
          <a:p>
            <a:pPr eaLnBrk="1" hangingPunct="1"/>
            <a:r>
              <a:rPr lang="en-US" altLang="en-US" dirty="0"/>
              <a:t>Contribution + Impact</a:t>
            </a:r>
          </a:p>
        </p:txBody>
      </p:sp>
      <p:sp>
        <p:nvSpPr>
          <p:cNvPr id="4" name="Text Placeholder 3">
            <a:extLst>
              <a:ext uri="{FF2B5EF4-FFF2-40B4-BE49-F238E27FC236}">
                <a16:creationId xmlns:a16="http://schemas.microsoft.com/office/drawing/2014/main" id="{2568FB14-9E5F-A410-5714-9389D7454465}"/>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insight do the outcomes provide?</a:t>
            </a:r>
          </a:p>
        </p:txBody>
      </p:sp>
    </p:spTree>
    <p:extLst>
      <p:ext uri="{BB962C8B-B14F-4D97-AF65-F5344CB8AC3E}">
        <p14:creationId xmlns:p14="http://schemas.microsoft.com/office/powerpoint/2010/main" val="220563787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282E3-CB3F-8B17-9BF2-0C5F952AB97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26004F87-C911-DDBE-C7E1-E8F285400A28}"/>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9D1974F8-1BE4-EC1A-EBDE-35423AB5CB29}"/>
              </a:ext>
            </a:extLst>
          </p:cNvPr>
          <p:cNvSpPr>
            <a:spLocks noGrp="1" noChangeArrowheads="1"/>
          </p:cNvSpPr>
          <p:nvPr>
            <p:ph idx="1"/>
          </p:nvPr>
        </p:nvSpPr>
        <p:spPr>
          <a:xfrm>
            <a:off x="1522413" y="1981200"/>
            <a:ext cx="9829800" cy="4495800"/>
          </a:xfrm>
        </p:spPr>
        <p:txBody>
          <a:bodyPr/>
          <a:lstStyle/>
          <a:p>
            <a:pPr eaLnBrk="1" hangingPunct="1"/>
            <a:r>
              <a:rPr lang="en-US" altLang="en-US" dirty="0"/>
              <a:t>The experiments were successful in building an objective statistical framework to compare XAI methods, </a:t>
            </a:r>
            <a:r>
              <a:rPr lang="en-US" altLang="en-US" b="1" i="1" dirty="0"/>
              <a:t>but</a:t>
            </a:r>
            <a:r>
              <a:rPr lang="en-US" altLang="en-US" dirty="0"/>
              <a:t>…</a:t>
            </a:r>
          </a:p>
          <a:p>
            <a:pPr lvl="1" eaLnBrk="1" hangingPunct="1"/>
            <a:endParaRPr lang="en-US" altLang="en-US" dirty="0"/>
          </a:p>
          <a:p>
            <a:pPr lvl="1" eaLnBrk="1" hangingPunct="1"/>
            <a:r>
              <a:rPr lang="en-US" altLang="en-US" dirty="0"/>
              <a:t>Would it be enough to convince a financial crime Product Manager to forgo human-centric survey? Perhaps, but the scope of the experiments needs to increase.</a:t>
            </a:r>
          </a:p>
          <a:p>
            <a:pPr lvl="3" eaLnBrk="1" hangingPunct="1"/>
            <a:endParaRPr lang="en-US" altLang="en-US" dirty="0"/>
          </a:p>
          <a:p>
            <a:pPr lvl="3" eaLnBrk="1" hangingPunct="1"/>
            <a:r>
              <a:rPr lang="en-US" altLang="en-US" dirty="0"/>
              <a:t>If SHAP has no obvious competitor for ‘good’ explanations – why keep looking?</a:t>
            </a:r>
          </a:p>
          <a:p>
            <a:pPr lvl="3" eaLnBrk="1" hangingPunct="1"/>
            <a:endParaRPr lang="en-US" altLang="en-US" dirty="0"/>
          </a:p>
          <a:p>
            <a:pPr lvl="3" eaLnBrk="1" hangingPunct="1"/>
            <a:r>
              <a:rPr lang="en-US" altLang="en-US" dirty="0"/>
              <a:t>Will the benefit of some XAI explanations, like Anchors and </a:t>
            </a:r>
            <a:r>
              <a:rPr lang="en-US" altLang="en-US" dirty="0" err="1"/>
              <a:t>DiCE</a:t>
            </a:r>
            <a:r>
              <a:rPr lang="en-US" altLang="en-US" dirty="0"/>
              <a:t>, always be ‘</a:t>
            </a:r>
            <a:r>
              <a:rPr lang="en-US" altLang="en-US" i="1" dirty="0"/>
              <a:t>in the eye of the beholder</a:t>
            </a:r>
            <a:r>
              <a:rPr lang="en-US" altLang="en-US" dirty="0"/>
              <a:t>”?</a:t>
            </a:r>
          </a:p>
          <a:p>
            <a:pPr lvl="1" eaLnBrk="1" hangingPunct="1"/>
            <a:endParaRPr lang="en-US" altLang="en-US" dirty="0"/>
          </a:p>
          <a:p>
            <a:pPr lvl="3" eaLnBrk="1" hangingPunct="1"/>
            <a:endParaRPr lang="en-US" altLang="en-US" dirty="0"/>
          </a:p>
        </p:txBody>
      </p:sp>
    </p:spTree>
    <p:extLst>
      <p:ext uri="{BB962C8B-B14F-4D97-AF65-F5344CB8AC3E}">
        <p14:creationId xmlns:p14="http://schemas.microsoft.com/office/powerpoint/2010/main" val="292395206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41DB-A61D-6673-10FD-D43761F282B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5A48572B-533E-F16E-3324-E4B36ECBB103}"/>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386CAB95-273D-A5CE-4A21-EC0A3ED154C4}"/>
              </a:ext>
            </a:extLst>
          </p:cNvPr>
          <p:cNvSpPr>
            <a:spLocks noGrp="1" noChangeArrowheads="1"/>
          </p:cNvSpPr>
          <p:nvPr>
            <p:ph idx="1"/>
          </p:nvPr>
        </p:nvSpPr>
        <p:spPr>
          <a:xfrm>
            <a:off x="1522413" y="1981200"/>
            <a:ext cx="9829800" cy="4495800"/>
          </a:xfrm>
        </p:spPr>
        <p:txBody>
          <a:bodyPr/>
          <a:lstStyle/>
          <a:p>
            <a:pPr eaLnBrk="1" hangingPunct="1"/>
            <a:r>
              <a:rPr lang="en-US" altLang="en-US" b="1" i="1" dirty="0"/>
              <a:t>Also…</a:t>
            </a:r>
          </a:p>
          <a:p>
            <a:pPr lvl="1" eaLnBrk="1" hangingPunct="1"/>
            <a:endParaRPr lang="en-US" altLang="en-US" dirty="0"/>
          </a:p>
          <a:p>
            <a:pPr marL="282575" lvl="1" indent="0" eaLnBrk="1" hangingPunct="1">
              <a:buNone/>
            </a:pPr>
            <a:r>
              <a:rPr lang="en-US" altLang="en-US" dirty="0"/>
              <a:t>“Context is for Kings”</a:t>
            </a:r>
          </a:p>
          <a:p>
            <a:pPr lvl="1" eaLnBrk="1" hangingPunct="1"/>
            <a:endParaRPr lang="en-US" altLang="en-US" dirty="0"/>
          </a:p>
          <a:p>
            <a:pPr lvl="1" eaLnBrk="1" hangingPunct="1"/>
            <a:r>
              <a:rPr lang="en-US" altLang="en-US" dirty="0"/>
              <a:t>The interaction of the XAI methods with the credit card dataset must be to considered in parallel with the custom metric results. </a:t>
            </a:r>
          </a:p>
          <a:p>
            <a:pPr lvl="1" eaLnBrk="1" hangingPunct="1"/>
            <a:endParaRPr lang="en-US" altLang="en-US" dirty="0"/>
          </a:p>
          <a:p>
            <a:pPr lvl="1" eaLnBrk="1" hangingPunct="1"/>
            <a:r>
              <a:rPr lang="en-US" altLang="en-US" dirty="0"/>
              <a:t>For example;</a:t>
            </a:r>
          </a:p>
          <a:p>
            <a:pPr lvl="3" eaLnBrk="1" hangingPunct="1"/>
            <a:endParaRPr lang="en-US" altLang="en-US" dirty="0"/>
          </a:p>
          <a:p>
            <a:pPr lvl="3" eaLnBrk="1" hangingPunct="1"/>
            <a:r>
              <a:rPr lang="en-US" altLang="en-US" dirty="0"/>
              <a:t>Why did Anchors take so long to compute?</a:t>
            </a:r>
          </a:p>
          <a:p>
            <a:pPr lvl="3" eaLnBrk="1" hangingPunct="1"/>
            <a:endParaRPr lang="en-US" altLang="en-US" dirty="0"/>
          </a:p>
          <a:p>
            <a:pPr lvl="3" eaLnBrk="1" hangingPunct="1"/>
            <a:r>
              <a:rPr lang="en-US" altLang="en-US" dirty="0"/>
              <a:t>Why did </a:t>
            </a:r>
            <a:r>
              <a:rPr lang="en-US" altLang="en-US" dirty="0" err="1"/>
              <a:t>DiCE</a:t>
            </a:r>
            <a:r>
              <a:rPr lang="en-US" altLang="en-US" dirty="0"/>
              <a:t> require additional features? </a:t>
            </a:r>
          </a:p>
          <a:p>
            <a:pPr lvl="3" eaLnBrk="1" hangingPunct="1"/>
            <a:endParaRPr lang="en-US" altLang="en-US" dirty="0"/>
          </a:p>
        </p:txBody>
      </p:sp>
    </p:spTree>
    <p:extLst>
      <p:ext uri="{BB962C8B-B14F-4D97-AF65-F5344CB8AC3E}">
        <p14:creationId xmlns:p14="http://schemas.microsoft.com/office/powerpoint/2010/main" val="18058811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F6A1-7A84-CCFB-9A5B-4A5AD90FAFF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40ABD60-7DF2-41DE-36BD-E1AD09A76118}"/>
              </a:ext>
            </a:extLst>
          </p:cNvPr>
          <p:cNvSpPr>
            <a:spLocks noGrp="1" noChangeArrowheads="1"/>
          </p:cNvSpPr>
          <p:nvPr>
            <p:ph type="title"/>
          </p:nvPr>
        </p:nvSpPr>
        <p:spPr>
          <a:xfrm>
            <a:off x="1522412" y="2236788"/>
            <a:ext cx="8964488" cy="2411412"/>
          </a:xfrm>
        </p:spPr>
        <p:txBody>
          <a:bodyPr/>
          <a:lstStyle/>
          <a:p>
            <a:pPr eaLnBrk="1" hangingPunct="1"/>
            <a:r>
              <a:rPr lang="en-US" altLang="en-US" dirty="0"/>
              <a:t>Future Work + Recommendations</a:t>
            </a:r>
          </a:p>
        </p:txBody>
      </p:sp>
      <p:sp>
        <p:nvSpPr>
          <p:cNvPr id="4" name="Text Placeholder 3">
            <a:extLst>
              <a:ext uri="{FF2B5EF4-FFF2-40B4-BE49-F238E27FC236}">
                <a16:creationId xmlns:a16="http://schemas.microsoft.com/office/drawing/2014/main" id="{8510005B-033C-B097-6936-F7B855B3931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Quo Vadis?</a:t>
            </a:r>
          </a:p>
        </p:txBody>
      </p:sp>
    </p:spTree>
    <p:extLst>
      <p:ext uri="{BB962C8B-B14F-4D97-AF65-F5344CB8AC3E}">
        <p14:creationId xmlns:p14="http://schemas.microsoft.com/office/powerpoint/2010/main" val="366244325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C4368-DCB1-68C2-FBA6-E6703EBACF5D}"/>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CABECCC-B903-B6BA-95CF-5E9C77A4AFD7}"/>
              </a:ext>
            </a:extLst>
          </p:cNvPr>
          <p:cNvSpPr>
            <a:spLocks noGrp="1" noChangeArrowheads="1"/>
          </p:cNvSpPr>
          <p:nvPr>
            <p:ph type="title"/>
          </p:nvPr>
        </p:nvSpPr>
        <p:spPr/>
        <p:txBody>
          <a:bodyPr/>
          <a:lstStyle/>
          <a:p>
            <a:pPr eaLnBrk="1" hangingPunct="1"/>
            <a:r>
              <a:rPr lang="en-US" altLang="en-US" dirty="0">
                <a:solidFill>
                  <a:srgbClr val="986F07"/>
                </a:solidFill>
              </a:rPr>
              <a:t>Future Work and Recommendations</a:t>
            </a:r>
          </a:p>
        </p:txBody>
      </p:sp>
      <p:sp>
        <p:nvSpPr>
          <p:cNvPr id="16387" name="Content Placeholder 13">
            <a:extLst>
              <a:ext uri="{FF2B5EF4-FFF2-40B4-BE49-F238E27FC236}">
                <a16:creationId xmlns:a16="http://schemas.microsoft.com/office/drawing/2014/main" id="{2F8DBC9D-E7B0-6DF7-2301-76FFB5AA3C7E}"/>
              </a:ext>
            </a:extLst>
          </p:cNvPr>
          <p:cNvSpPr>
            <a:spLocks noGrp="1" noChangeArrowheads="1"/>
          </p:cNvSpPr>
          <p:nvPr>
            <p:ph idx="1"/>
          </p:nvPr>
        </p:nvSpPr>
        <p:spPr>
          <a:xfrm>
            <a:off x="1522413" y="1772816"/>
            <a:ext cx="9829800" cy="4187825"/>
          </a:xfrm>
        </p:spPr>
        <p:txBody>
          <a:bodyPr/>
          <a:lstStyle/>
          <a:p>
            <a:pPr eaLnBrk="1" hangingPunct="1"/>
            <a:r>
              <a:rPr lang="en-US" altLang="en-US" dirty="0"/>
              <a:t>Broaden XAI methods to improve insight on how new explainability procedure perform on the credit card data.</a:t>
            </a:r>
          </a:p>
          <a:p>
            <a:pPr eaLnBrk="1" hangingPunct="1"/>
            <a:endParaRPr lang="en-US" altLang="en-US" sz="800" dirty="0"/>
          </a:p>
          <a:p>
            <a:pPr eaLnBrk="1" hangingPunct="1"/>
            <a:r>
              <a:rPr lang="en-US" altLang="en-US" dirty="0"/>
              <a:t>The experiment structure provides an effective, consistent, and repeatable framework into which to ‘plug’ other interpretability techniques (LORE, ILIME, MAPLE, etc.), </a:t>
            </a:r>
            <a:r>
              <a:rPr lang="en-US" altLang="en-US" u="sng" dirty="0"/>
              <a:t>and</a:t>
            </a:r>
            <a:r>
              <a:rPr lang="en-US" altLang="en-US" dirty="0"/>
              <a:t> new datasets. </a:t>
            </a:r>
          </a:p>
          <a:p>
            <a:pPr eaLnBrk="1" hangingPunct="1"/>
            <a:endParaRPr lang="en-US" altLang="en-US" sz="800" dirty="0"/>
          </a:p>
          <a:p>
            <a:pPr eaLnBrk="1" hangingPunct="1"/>
            <a:r>
              <a:rPr lang="en-US" altLang="en-US" dirty="0"/>
              <a:t>Create new custom metrics to increase range of automated criteria designed to rate a ‘good’ explanation.</a:t>
            </a:r>
          </a:p>
          <a:p>
            <a:pPr eaLnBrk="1" hangingPunct="1"/>
            <a:endParaRPr lang="en-US" altLang="en-US" sz="800" dirty="0"/>
          </a:p>
          <a:p>
            <a:pPr eaLnBrk="1" hangingPunct="1"/>
            <a:r>
              <a:rPr lang="en-US" altLang="en-US" dirty="0"/>
              <a:t>Feed combinations of XAI output</a:t>
            </a:r>
            <a:r>
              <a:rPr lang="en-US" altLang="en-US" b="1" dirty="0"/>
              <a:t>s</a:t>
            </a:r>
            <a:r>
              <a:rPr lang="en-US" altLang="en-US" dirty="0"/>
              <a:t> into an LLM or LAM and assess merits of the human readable output (via survey).</a:t>
            </a:r>
          </a:p>
        </p:txBody>
      </p:sp>
    </p:spTree>
    <p:extLst>
      <p:ext uri="{BB962C8B-B14F-4D97-AF65-F5344CB8AC3E}">
        <p14:creationId xmlns:p14="http://schemas.microsoft.com/office/powerpoint/2010/main" val="167262675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a:extLst>
              <a:ext uri="{FF2B5EF4-FFF2-40B4-BE49-F238E27FC236}">
                <a16:creationId xmlns:a16="http://schemas.microsoft.com/office/drawing/2014/main" id="{68D3C576-FDFD-CA38-79A9-645813C68365}"/>
              </a:ext>
            </a:extLst>
          </p:cNvPr>
          <p:cNvSpPr>
            <a:spLocks noGrp="1" noChangeArrowheads="1"/>
          </p:cNvSpPr>
          <p:nvPr>
            <p:ph type="title"/>
          </p:nvPr>
        </p:nvSpPr>
        <p:spPr/>
        <p:txBody>
          <a:bodyPr/>
          <a:lstStyle/>
          <a:p>
            <a:pPr eaLnBrk="1" hangingPunct="1"/>
            <a:r>
              <a:rPr lang="en-US" altLang="en-US" dirty="0">
                <a:solidFill>
                  <a:srgbClr val="986F07"/>
                </a:solidFill>
              </a:rPr>
              <a:t>Questions?</a:t>
            </a:r>
          </a:p>
        </p:txBody>
      </p:sp>
      <p:pic>
        <p:nvPicPr>
          <p:cNvPr id="2" name="Picture Placeholder 1">
            <a:extLst>
              <a:ext uri="{FF2B5EF4-FFF2-40B4-BE49-F238E27FC236}">
                <a16:creationId xmlns:a16="http://schemas.microsoft.com/office/drawing/2014/main" id="{F83D6249-171F-5FF9-E585-2C0E13DDB63D}"/>
              </a:ext>
            </a:extLst>
          </p:cNvPr>
          <p:cNvPicPr>
            <a:picLocks noGrp="1" noChangeAspect="1"/>
          </p:cNvPicPr>
          <p:nvPr>
            <p:ph type="pic" idx="1"/>
          </p:nvPr>
        </p:nvPicPr>
        <p:blipFill>
          <a:blip r:embed="rId2"/>
          <a:srcRect t="617" b="617"/>
          <a:stretch>
            <a:fillRect/>
          </a:stretch>
        </p:blipFill>
        <p:spPr>
          <a:xfrm>
            <a:off x="6026150" y="-50800"/>
            <a:ext cx="6172200" cy="6858000"/>
          </a:xfrm>
          <a:prstGeom prst="rect">
            <a:avLst/>
          </a:prstGeom>
        </p:spPr>
      </p:pic>
      <p:sp>
        <p:nvSpPr>
          <p:cNvPr id="24580" name="Text Placeholder 5">
            <a:extLst>
              <a:ext uri="{FF2B5EF4-FFF2-40B4-BE49-F238E27FC236}">
                <a16:creationId xmlns:a16="http://schemas.microsoft.com/office/drawing/2014/main" id="{D80DB2D6-50EB-9C18-4719-536DE0496663}"/>
              </a:ext>
            </a:extLst>
          </p:cNvPr>
          <p:cNvSpPr>
            <a:spLocks noGrp="1" noChangeArrowheads="1"/>
          </p:cNvSpPr>
          <p:nvPr>
            <p:ph type="body" sz="half" idx="2"/>
          </p:nvPr>
        </p:nvSpPr>
        <p:spPr>
          <a:xfrm>
            <a:off x="1522413" y="2895600"/>
            <a:ext cx="4114800" cy="1752600"/>
          </a:xfrm>
        </p:spPr>
        <p:txBody>
          <a:bodyPr/>
          <a:lstStyle/>
          <a:p>
            <a:pPr eaLnBrk="1" hangingPunct="1"/>
            <a:endParaRPr lang="en-US" altLang="en-US"/>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2">
            <a:extLst>
              <a:ext uri="{FF2B5EF4-FFF2-40B4-BE49-F238E27FC236}">
                <a16:creationId xmlns:a16="http://schemas.microsoft.com/office/drawing/2014/main" id="{EA30EF28-537F-C830-C925-37AFFFBEAC10}"/>
              </a:ext>
            </a:extLst>
          </p:cNvPr>
          <p:cNvSpPr>
            <a:spLocks noGrp="1" noChangeArrowheads="1"/>
          </p:cNvSpPr>
          <p:nvPr>
            <p:ph type="title"/>
          </p:nvPr>
        </p:nvSpPr>
        <p:spPr/>
        <p:txBody>
          <a:bodyPr/>
          <a:lstStyle/>
          <a:p>
            <a:pPr eaLnBrk="1" hangingPunct="1"/>
            <a:r>
              <a:rPr lang="en-US" altLang="en-US" dirty="0">
                <a:solidFill>
                  <a:srgbClr val="986F07"/>
                </a:solidFill>
              </a:rPr>
              <a:t>Motivation</a:t>
            </a:r>
          </a:p>
        </p:txBody>
      </p:sp>
      <p:sp>
        <p:nvSpPr>
          <p:cNvPr id="16387" name="Content Placeholder 13">
            <a:extLst>
              <a:ext uri="{FF2B5EF4-FFF2-40B4-BE49-F238E27FC236}">
                <a16:creationId xmlns:a16="http://schemas.microsoft.com/office/drawing/2014/main" id="{BF586575-62EA-E08A-CB45-13FB880FAACF}"/>
              </a:ext>
            </a:extLst>
          </p:cNvPr>
          <p:cNvSpPr>
            <a:spLocks noGrp="1" noChangeArrowheads="1"/>
          </p:cNvSpPr>
          <p:nvPr>
            <p:ph idx="1"/>
          </p:nvPr>
        </p:nvSpPr>
        <p:spPr>
          <a:xfrm>
            <a:off x="1522412" y="1981200"/>
            <a:ext cx="10338957" cy="4187825"/>
          </a:xfrm>
        </p:spPr>
        <p:txBody>
          <a:bodyPr/>
          <a:lstStyle/>
          <a:p>
            <a:pPr eaLnBrk="1" hangingPunct="1"/>
            <a:r>
              <a:rPr lang="en-US" altLang="en-US" dirty="0"/>
              <a:t>Background of interest/professional involvement in the application of ML to financial crime prevention software.</a:t>
            </a:r>
          </a:p>
          <a:p>
            <a:pPr eaLnBrk="1" hangingPunct="1"/>
            <a:endParaRPr lang="en-US" altLang="en-US" dirty="0"/>
          </a:p>
          <a:p>
            <a:pPr eaLnBrk="1" hangingPunct="1"/>
            <a:r>
              <a:rPr lang="en-US" altLang="en-US" dirty="0"/>
              <a:t>Access to new and ‘almost real’ world credit card fraud data on which to experiment and test hypotheses. </a:t>
            </a:r>
          </a:p>
          <a:p>
            <a:pPr eaLnBrk="1" hangingPunct="1"/>
            <a:endParaRPr lang="en-US" altLang="en-US" dirty="0"/>
          </a:p>
          <a:p>
            <a:pPr eaLnBrk="1" hangingPunct="1"/>
            <a:r>
              <a:rPr lang="en-US" altLang="en-US" dirty="0"/>
              <a:t>Emerging Product Management interest around integrating ‘explainability’ in fraud detection model output.</a:t>
            </a:r>
          </a:p>
          <a:p>
            <a:pPr lvl="1" eaLnBrk="1" hangingPunct="1"/>
            <a:r>
              <a:rPr lang="en-US" altLang="en-US" dirty="0"/>
              <a:t>This includes assessing the benefits of different techniques.</a:t>
            </a:r>
          </a:p>
          <a:p>
            <a:pPr eaLnBrk="1" hangingPunct="1"/>
            <a:endParaRPr lang="en-US" altLang="en-US" dirty="0"/>
          </a:p>
        </p:txBody>
      </p:sp>
      <p:pic>
        <p:nvPicPr>
          <p:cNvPr id="3" name="Picture 2" descr="A person with shaved head&#10;&#10;Description automatically generated">
            <a:extLst>
              <a:ext uri="{FF2B5EF4-FFF2-40B4-BE49-F238E27FC236}">
                <a16:creationId xmlns:a16="http://schemas.microsoft.com/office/drawing/2014/main" id="{A09E10D5-A89C-8B01-F49E-2ECCCE577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412" y="263123"/>
            <a:ext cx="1194958" cy="1728192"/>
          </a:xfrm>
          <a:prstGeom prst="rect">
            <a:avLst/>
          </a:prstGeom>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59127E9-6F1B-2D53-43D3-D21D1D9C9E59}"/>
              </a:ext>
            </a:extLst>
          </p:cNvPr>
          <p:cNvSpPr>
            <a:spLocks noGrp="1" noChangeArrowheads="1"/>
          </p:cNvSpPr>
          <p:nvPr>
            <p:ph type="title"/>
          </p:nvPr>
        </p:nvSpPr>
        <p:spPr/>
        <p:txBody>
          <a:bodyPr/>
          <a:lstStyle/>
          <a:p>
            <a:pPr eaLnBrk="1" hangingPunct="1"/>
            <a:r>
              <a:rPr lang="en-US" altLang="en-US" dirty="0">
                <a:solidFill>
                  <a:srgbClr val="986F07"/>
                </a:solidFill>
              </a:rPr>
              <a:t>Question preparations…</a:t>
            </a:r>
          </a:p>
        </p:txBody>
      </p:sp>
      <p:sp>
        <p:nvSpPr>
          <p:cNvPr id="2" name="TextBox 1">
            <a:extLst>
              <a:ext uri="{FF2B5EF4-FFF2-40B4-BE49-F238E27FC236}">
                <a16:creationId xmlns:a16="http://schemas.microsoft.com/office/drawing/2014/main" id="{FAF18AA0-CF07-34A2-D7F0-28A2418272E5}"/>
              </a:ext>
            </a:extLst>
          </p:cNvPr>
          <p:cNvSpPr txBox="1"/>
          <p:nvPr/>
        </p:nvSpPr>
        <p:spPr>
          <a:xfrm>
            <a:off x="1629916" y="1844824"/>
            <a:ext cx="9649072" cy="2862322"/>
          </a:xfrm>
          <a:prstGeom prst="rect">
            <a:avLst/>
          </a:prstGeom>
          <a:noFill/>
        </p:spPr>
        <p:txBody>
          <a:bodyPr wrap="square" rtlCol="0">
            <a:spAutoFit/>
          </a:bodyPr>
          <a:lstStyle/>
          <a:p>
            <a:pPr marL="285750" indent="-285750">
              <a:buFont typeface="Arial" panose="020B0604020202020204" pitchFamily="34" charset="0"/>
              <a:buChar char="•"/>
            </a:pPr>
            <a:r>
              <a:rPr lang="en-IE" dirty="0"/>
              <a:t>Can you find any literature or previous research to back up the </a:t>
            </a:r>
            <a:r>
              <a:rPr lang="en-IE" dirty="0" err="1"/>
              <a:t>DiCE</a:t>
            </a:r>
            <a:r>
              <a:rPr lang="en-IE" dirty="0"/>
              <a:t> Counterfactual problems with binary features?</a:t>
            </a:r>
          </a:p>
          <a:p>
            <a:pPr marL="285750" indent="-285750">
              <a:buFont typeface="Arial" panose="020B0604020202020204" pitchFamily="34" charset="0"/>
              <a:buChar char="•"/>
            </a:pPr>
            <a:r>
              <a:rPr lang="en-IE" dirty="0"/>
              <a:t>Can you find any literature or previous research to back up the Anchors computational overhead problems?</a:t>
            </a:r>
          </a:p>
          <a:p>
            <a:pPr marL="285750" indent="-285750">
              <a:buFont typeface="Arial" panose="020B0604020202020204" pitchFamily="34" charset="0"/>
              <a:buChar char="•"/>
            </a:pPr>
            <a:r>
              <a:rPr lang="en-IE" dirty="0"/>
              <a:t>Have a list of ‘sound bites’ for each custom metric to elaborate on its workings. Build into deck.</a:t>
            </a:r>
          </a:p>
          <a:p>
            <a:pPr marL="285750" indent="-285750">
              <a:buFont typeface="Arial" panose="020B0604020202020204" pitchFamily="34" charset="0"/>
              <a:buChar char="•"/>
            </a:pPr>
            <a:r>
              <a:rPr lang="en-IE" dirty="0"/>
              <a:t>Related to above – why is each one different to each other?</a:t>
            </a:r>
          </a:p>
          <a:p>
            <a:pPr marL="285750" indent="-285750">
              <a:buFont typeface="Arial" panose="020B0604020202020204" pitchFamily="34" charset="0"/>
              <a:buChar char="•"/>
            </a:pPr>
            <a:r>
              <a:rPr lang="en-IE" dirty="0"/>
              <a:t>Have explanation ready on conversion to numerical for each XAI technique.</a:t>
            </a:r>
          </a:p>
          <a:p>
            <a:pPr marL="285750" indent="-285750">
              <a:buFont typeface="Arial" panose="020B0604020202020204" pitchFamily="34" charset="0"/>
              <a:buChar char="•"/>
            </a:pPr>
            <a:r>
              <a:rPr lang="en-IE" dirty="0"/>
              <a:t>Slight elaboration on results.</a:t>
            </a:r>
          </a:p>
          <a:p>
            <a:pPr marL="285750" indent="-285750">
              <a:buFont typeface="Arial" panose="020B0604020202020204" pitchFamily="34" charset="0"/>
              <a:buChar char="•"/>
            </a:pPr>
            <a:r>
              <a:rPr lang="en-IE" dirty="0"/>
              <a:t>Get spec of Kubeflow Notebook</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7864-3C34-CE37-D745-07A40F36EC1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C1CFC90A-42A1-8B02-ADB4-EC1EF35E96AE}"/>
              </a:ext>
            </a:extLst>
          </p:cNvPr>
          <p:cNvSpPr>
            <a:spLocks noGrp="1" noChangeArrowheads="1"/>
          </p:cNvSpPr>
          <p:nvPr>
            <p:ph type="title"/>
          </p:nvPr>
        </p:nvSpPr>
        <p:spPr>
          <a:xfrm>
            <a:off x="1522412" y="2236788"/>
            <a:ext cx="8820472" cy="2411412"/>
          </a:xfrm>
        </p:spPr>
        <p:txBody>
          <a:bodyPr/>
          <a:lstStyle/>
          <a:p>
            <a:pPr eaLnBrk="1" hangingPunct="1"/>
            <a:r>
              <a:rPr lang="en-US" altLang="en-US" dirty="0"/>
              <a:t>Background + Literature Review</a:t>
            </a:r>
          </a:p>
        </p:txBody>
      </p:sp>
      <p:sp>
        <p:nvSpPr>
          <p:cNvPr id="4" name="Text Placeholder 3">
            <a:extLst>
              <a:ext uri="{FF2B5EF4-FFF2-40B4-BE49-F238E27FC236}">
                <a16:creationId xmlns:a16="http://schemas.microsoft.com/office/drawing/2014/main" id="{D91ACE32-7BA9-458F-BDED-8EBAFB51404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Key themes in current research</a:t>
            </a:r>
          </a:p>
        </p:txBody>
      </p:sp>
    </p:spTree>
    <p:extLst>
      <p:ext uri="{BB962C8B-B14F-4D97-AF65-F5344CB8AC3E}">
        <p14:creationId xmlns:p14="http://schemas.microsoft.com/office/powerpoint/2010/main" val="39550488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C204-A1CB-C132-88FA-052B67DE7FF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11FCDC28-4A56-F329-56EA-5297AF191280}"/>
              </a:ext>
            </a:extLst>
          </p:cNvPr>
          <p:cNvSpPr>
            <a:spLocks noGrp="1" noChangeArrowheads="1"/>
          </p:cNvSpPr>
          <p:nvPr>
            <p:ph type="title"/>
          </p:nvPr>
        </p:nvSpPr>
        <p:spPr/>
        <p:txBody>
          <a:bodyPr/>
          <a:lstStyle/>
          <a:p>
            <a:pPr eaLnBrk="1" hangingPunct="1"/>
            <a:r>
              <a:rPr lang="en-US" altLang="en-US" dirty="0">
                <a:solidFill>
                  <a:srgbClr val="986F07"/>
                </a:solidFill>
              </a:rPr>
              <a:t>Background and Literature Review</a:t>
            </a:r>
          </a:p>
        </p:txBody>
      </p:sp>
      <p:sp>
        <p:nvSpPr>
          <p:cNvPr id="16387" name="Content Placeholder 13">
            <a:extLst>
              <a:ext uri="{FF2B5EF4-FFF2-40B4-BE49-F238E27FC236}">
                <a16:creationId xmlns:a16="http://schemas.microsoft.com/office/drawing/2014/main" id="{C6C735D1-BD1D-CA4B-B0D6-6867CE167043}"/>
              </a:ext>
            </a:extLst>
          </p:cNvPr>
          <p:cNvSpPr>
            <a:spLocks noGrp="1" noChangeArrowheads="1"/>
          </p:cNvSpPr>
          <p:nvPr>
            <p:ph idx="1"/>
          </p:nvPr>
        </p:nvSpPr>
        <p:spPr>
          <a:xfrm>
            <a:off x="1522413" y="1772816"/>
            <a:ext cx="9829800" cy="4896544"/>
          </a:xfrm>
        </p:spPr>
        <p:txBody>
          <a:bodyPr/>
          <a:lstStyle/>
          <a:p>
            <a:pPr marL="0" indent="0" eaLnBrk="1" hangingPunct="1">
              <a:buNone/>
            </a:pPr>
            <a:r>
              <a:rPr lang="en-US" altLang="en-US" dirty="0"/>
              <a:t>Key Themes</a:t>
            </a:r>
          </a:p>
          <a:p>
            <a:pPr eaLnBrk="1" hangingPunct="1"/>
            <a:r>
              <a:rPr lang="en-US" altLang="en-US" dirty="0"/>
              <a:t>It is not enough to stop the fraud; the machine needs to tell you </a:t>
            </a:r>
            <a:r>
              <a:rPr lang="en-US" altLang="en-US" i="1" dirty="0"/>
              <a:t>why</a:t>
            </a:r>
            <a:r>
              <a:rPr lang="en-US" altLang="en-US" dirty="0"/>
              <a:t>?</a:t>
            </a:r>
          </a:p>
          <a:p>
            <a:pPr eaLnBrk="1" hangingPunct="1"/>
            <a:r>
              <a:rPr lang="en-US" altLang="en-US" dirty="0"/>
              <a:t>How to measure the effectiveness of an explanation? What makes it good? Consensus is hard to find.</a:t>
            </a:r>
          </a:p>
          <a:p>
            <a:pPr eaLnBrk="1" hangingPunct="1"/>
            <a:r>
              <a:rPr lang="en-US" altLang="en-US" dirty="0"/>
              <a:t>Humans can give you their assessments – but they can be expensive, stupid, or prejudiced (or all three).</a:t>
            </a:r>
          </a:p>
          <a:p>
            <a:pPr eaLnBrk="1" hangingPunct="1"/>
            <a:r>
              <a:rPr lang="en-US" altLang="en-US" dirty="0"/>
              <a:t>Can the value of XAI output, particularly from an NN ‘black box’, be assessed using an objective/statistical process?</a:t>
            </a:r>
          </a:p>
          <a:p>
            <a:pPr eaLnBrk="1" hangingPunct="1"/>
            <a:r>
              <a:rPr lang="en-US" altLang="en-US" dirty="0"/>
              <a:t>There are examples of ML research in the area of objective XAI comparisons in the Healthcare domain; can this be applied to CC Fraud?</a:t>
            </a:r>
          </a:p>
        </p:txBody>
      </p:sp>
    </p:spTree>
    <p:extLst>
      <p:ext uri="{BB962C8B-B14F-4D97-AF65-F5344CB8AC3E}">
        <p14:creationId xmlns:p14="http://schemas.microsoft.com/office/powerpoint/2010/main" val="38607822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FD9C-D4AE-4AAE-FC3A-F03FAC94E24F}"/>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DC256C7-85C1-D2B4-515A-5DDC44ED1AAC}"/>
              </a:ext>
            </a:extLst>
          </p:cNvPr>
          <p:cNvSpPr>
            <a:spLocks noGrp="1" noChangeArrowheads="1"/>
          </p:cNvSpPr>
          <p:nvPr>
            <p:ph type="title"/>
          </p:nvPr>
        </p:nvSpPr>
        <p:spPr>
          <a:xfrm>
            <a:off x="1522412" y="2236788"/>
            <a:ext cx="8460431" cy="2411412"/>
          </a:xfrm>
        </p:spPr>
        <p:txBody>
          <a:bodyPr/>
          <a:lstStyle/>
          <a:p>
            <a:pPr eaLnBrk="1" hangingPunct="1"/>
            <a:r>
              <a:rPr lang="en-US" altLang="en-US" dirty="0"/>
              <a:t>Chosen Research Problem</a:t>
            </a:r>
          </a:p>
        </p:txBody>
      </p:sp>
      <p:sp>
        <p:nvSpPr>
          <p:cNvPr id="4" name="Text Placeholder 3">
            <a:extLst>
              <a:ext uri="{FF2B5EF4-FFF2-40B4-BE49-F238E27FC236}">
                <a16:creationId xmlns:a16="http://schemas.microsoft.com/office/drawing/2014/main" id="{F9835B80-D3CC-6515-157C-D1ACE972260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An objective analysis of XAI techniques in card fraud detection/explanation</a:t>
            </a:r>
          </a:p>
        </p:txBody>
      </p:sp>
    </p:spTree>
    <p:extLst>
      <p:ext uri="{BB962C8B-B14F-4D97-AF65-F5344CB8AC3E}">
        <p14:creationId xmlns:p14="http://schemas.microsoft.com/office/powerpoint/2010/main" val="234274535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0673-4070-C2CF-E978-353C103D08CA}"/>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78C41FBE-D891-6A6E-2BCF-3148B3D321A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8F81F5E6-EB7E-0A40-4B39-770B7B208BAD}"/>
              </a:ext>
            </a:extLst>
          </p:cNvPr>
          <p:cNvSpPr>
            <a:spLocks noGrp="1" noChangeArrowheads="1"/>
          </p:cNvSpPr>
          <p:nvPr>
            <p:ph idx="1"/>
          </p:nvPr>
        </p:nvSpPr>
        <p:spPr>
          <a:xfrm>
            <a:off x="1522413" y="1981201"/>
            <a:ext cx="9829800" cy="1618296"/>
          </a:xfrm>
        </p:spPr>
        <p:txBody>
          <a:bodyPr/>
          <a:lstStyle/>
          <a:p>
            <a:pPr algn="l"/>
            <a:r>
              <a:rPr lang="en-IE" b="0" i="0" u="none" strike="noStrike" baseline="0" dirty="0">
                <a:latin typeface="CMBX12"/>
              </a:rPr>
              <a:t>Null Hypothesis:</a:t>
            </a:r>
          </a:p>
          <a:p>
            <a:pPr lvl="1"/>
            <a:r>
              <a:rPr lang="en-GB" sz="1800" i="0" u="none" strike="noStrike" baseline="0" dirty="0">
                <a:latin typeface="CMR12"/>
              </a:rPr>
              <a:t>It is not possible to quantify and distinguish the statistically best interpretation framework to explain the reason for a specific (</a:t>
            </a:r>
            <a:r>
              <a:rPr lang="en-GB" sz="1800" b="1" i="0" u="none" strike="noStrike" baseline="0" dirty="0">
                <a:solidFill>
                  <a:schemeClr val="accent3">
                    <a:lumMod val="75000"/>
                  </a:schemeClr>
                </a:solidFill>
                <a:latin typeface="CMR12"/>
              </a:rPr>
              <a:t>local</a:t>
            </a:r>
            <a:r>
              <a:rPr lang="en-GB" sz="1800" i="0" u="none" strike="noStrike" baseline="0" dirty="0">
                <a:latin typeface="CMR12"/>
              </a:rPr>
              <a:t>) credit card fraud classification result using the following state-of-the-art techniques; SHAP, LIME, ANCHORS, and </a:t>
            </a:r>
            <a:r>
              <a:rPr lang="en-IE" sz="1800" i="0" u="none" strike="noStrike" baseline="0" dirty="0">
                <a:latin typeface="CMR12"/>
              </a:rPr>
              <a:t>DICE.</a:t>
            </a:r>
          </a:p>
        </p:txBody>
      </p:sp>
      <p:sp>
        <p:nvSpPr>
          <p:cNvPr id="3" name="Content Placeholder 13">
            <a:extLst>
              <a:ext uri="{FF2B5EF4-FFF2-40B4-BE49-F238E27FC236}">
                <a16:creationId xmlns:a16="http://schemas.microsoft.com/office/drawing/2014/main" id="{77A9CAF8-5526-8581-A330-FA10894C4280}"/>
              </a:ext>
            </a:extLst>
          </p:cNvPr>
          <p:cNvSpPr txBox="1">
            <a:spLocks noChangeArrowheads="1"/>
          </p:cNvSpPr>
          <p:nvPr/>
        </p:nvSpPr>
        <p:spPr bwMode="auto">
          <a:xfrm>
            <a:off x="1522413" y="3933056"/>
            <a:ext cx="98298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dirty="0">
                <a:latin typeface="CMBX12"/>
              </a:rPr>
              <a:t>Alternate Hypothesis:</a:t>
            </a:r>
          </a:p>
          <a:p>
            <a:pPr lvl="1"/>
            <a:r>
              <a:rPr lang="en-GB" sz="1800" b="1" dirty="0">
                <a:solidFill>
                  <a:schemeClr val="accent3">
                    <a:lumMod val="75000"/>
                  </a:schemeClr>
                </a:solidFill>
                <a:latin typeface="CMBX12"/>
              </a:rPr>
              <a:t>IF</a:t>
            </a:r>
            <a:r>
              <a:rPr lang="en-GB" sz="1800" dirty="0">
                <a:latin typeface="CMBX12"/>
              </a:rPr>
              <a:t> </a:t>
            </a:r>
            <a:r>
              <a:rPr lang="en-GB" sz="1800" dirty="0">
                <a:latin typeface="CMR12"/>
              </a:rPr>
              <a:t>a Neural Network algorithm is trained on a credit card transaction dataset for ML fraud detection, and SHAP, LIME, ANCHORS, and DICE interpretability frameworks are applied to individual model results </a:t>
            </a:r>
          </a:p>
          <a:p>
            <a:pPr lvl="1"/>
            <a:r>
              <a:rPr lang="en-GB" sz="1800" b="1" dirty="0">
                <a:solidFill>
                  <a:schemeClr val="accent3">
                    <a:lumMod val="75000"/>
                  </a:schemeClr>
                </a:solidFill>
                <a:latin typeface="CMBX12"/>
              </a:rPr>
              <a:t>THEN</a:t>
            </a:r>
            <a:r>
              <a:rPr lang="en-GB" sz="1800" dirty="0">
                <a:latin typeface="CMBX12"/>
              </a:rPr>
              <a:t> </a:t>
            </a:r>
            <a:r>
              <a:rPr lang="en-GB" sz="18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800" dirty="0">
                <a:latin typeface="CMR12"/>
              </a:rPr>
              <a:t>card fraud classification results.</a:t>
            </a:r>
          </a:p>
        </p:txBody>
      </p:sp>
      <p:sp>
        <p:nvSpPr>
          <p:cNvPr id="2" name="Content Placeholder 13">
            <a:extLst>
              <a:ext uri="{FF2B5EF4-FFF2-40B4-BE49-F238E27FC236}">
                <a16:creationId xmlns:a16="http://schemas.microsoft.com/office/drawing/2014/main" id="{FFF4E8ED-9E18-9929-4448-7C1E5760D9A4}"/>
              </a:ext>
            </a:extLst>
          </p:cNvPr>
          <p:cNvSpPr txBox="1">
            <a:spLocks noChangeArrowheads="1"/>
          </p:cNvSpPr>
          <p:nvPr/>
        </p:nvSpPr>
        <p:spPr bwMode="auto">
          <a:xfrm>
            <a:off x="1499128" y="4581128"/>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endParaRPr lang="en-IE" sz="1800" dirty="0">
              <a:latin typeface="CMBX12"/>
            </a:endParaRPr>
          </a:p>
        </p:txBody>
      </p:sp>
    </p:spTree>
    <p:extLst>
      <p:ext uri="{BB962C8B-B14F-4D97-AF65-F5344CB8AC3E}">
        <p14:creationId xmlns:p14="http://schemas.microsoft.com/office/powerpoint/2010/main" val="4648002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DBCC-0EAC-3FDD-1E7E-5D6C771DC588}"/>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9C032AD-04A4-C748-6008-46C8067E1D0B}"/>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2DE04D67-DDB7-B3BA-AA31-60EDBEFB54AF}"/>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a:t>
            </a:r>
            <a:r>
              <a:rPr lang="en-GB" sz="3200" b="1" dirty="0">
                <a:solidFill>
                  <a:schemeClr val="accent2"/>
                </a:solidFill>
                <a:latin typeface="CMR12"/>
              </a:rPr>
              <a:t>SHAP</a:t>
            </a:r>
            <a:r>
              <a:rPr lang="en-GB" sz="1400" b="0" i="0" u="none" strike="noStrike" baseline="0" dirty="0">
                <a:latin typeface="CMR12"/>
              </a:rPr>
              <a:t>, LIME,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E2A937C9-DED1-8EA3-E81F-51BB45D1F4F8}"/>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a:t>
            </a:r>
            <a:r>
              <a:rPr lang="en-GB" sz="3200" b="1" dirty="0">
                <a:solidFill>
                  <a:schemeClr val="accent2"/>
                </a:solidFill>
                <a:latin typeface="CMR12"/>
              </a:rPr>
              <a:t>SHAP</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6C03D002-283A-E054-B741-F45766D1A7DC}"/>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SHAP </a:t>
            </a:r>
            <a:r>
              <a:rPr lang="en-IE" dirty="0">
                <a:latin typeface="CMBX12"/>
              </a:rPr>
              <a:t>- </a:t>
            </a:r>
            <a:r>
              <a:rPr lang="en-GB" b="1" i="0" dirty="0" err="1">
                <a:solidFill>
                  <a:srgbClr val="0D0D0D"/>
                </a:solidFill>
                <a:effectLst/>
                <a:latin typeface="Söhne"/>
              </a:rPr>
              <a:t>S</a:t>
            </a:r>
            <a:r>
              <a:rPr lang="en-GB" b="0" i="0" dirty="0" err="1">
                <a:solidFill>
                  <a:schemeClr val="bg1">
                    <a:lumMod val="50000"/>
                  </a:schemeClr>
                </a:solidFill>
                <a:effectLst/>
                <a:latin typeface="Söhne"/>
              </a:rPr>
              <a:t>Hapley</a:t>
            </a:r>
            <a:r>
              <a:rPr lang="en-GB" b="0" i="0" dirty="0">
                <a:solidFill>
                  <a:srgbClr val="0D0D0D"/>
                </a:solidFill>
                <a:effectLst/>
                <a:latin typeface="Söhne"/>
              </a:rPr>
              <a:t> </a:t>
            </a:r>
            <a:r>
              <a:rPr lang="en-GB" b="1" i="0" dirty="0">
                <a:solidFill>
                  <a:srgbClr val="0D0D0D"/>
                </a:solidFill>
                <a:effectLst/>
                <a:latin typeface="Söhne"/>
              </a:rPr>
              <a:t>A</a:t>
            </a:r>
            <a:r>
              <a:rPr lang="en-GB" b="0" i="0" dirty="0">
                <a:solidFill>
                  <a:schemeClr val="bg1">
                    <a:lumMod val="50000"/>
                  </a:schemeClr>
                </a:solidFill>
                <a:effectLst/>
                <a:latin typeface="Söhne"/>
              </a:rPr>
              <a:t>dditive</a:t>
            </a:r>
            <a:r>
              <a:rPr lang="en-GB" b="0" i="0" dirty="0">
                <a:solidFill>
                  <a:srgbClr val="0D0D0D"/>
                </a:solidFill>
                <a:effectLst/>
                <a:latin typeface="Söhne"/>
              </a:rPr>
              <a:t> </a:t>
            </a:r>
            <a:r>
              <a:rPr lang="en-GB" b="0" i="0" dirty="0" err="1">
                <a:solidFill>
                  <a:schemeClr val="bg1">
                    <a:lumMod val="50000"/>
                  </a:schemeClr>
                </a:solidFill>
                <a:effectLst/>
                <a:latin typeface="Söhne"/>
              </a:rPr>
              <a:t>ex</a:t>
            </a:r>
            <a:r>
              <a:rPr lang="en-GB" b="1" i="0" dirty="0" err="1">
                <a:solidFill>
                  <a:srgbClr val="0D0D0D"/>
                </a:solidFill>
                <a:effectLst/>
                <a:latin typeface="Söhne"/>
              </a:rPr>
              <a:t>P</a:t>
            </a:r>
            <a:r>
              <a:rPr lang="en-GB" b="0" i="0" dirty="0" err="1">
                <a:solidFill>
                  <a:schemeClr val="bg1">
                    <a:lumMod val="50000"/>
                  </a:schemeClr>
                </a:solidFill>
                <a:effectLst/>
                <a:latin typeface="Söhne"/>
              </a:rPr>
              <a:t>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The contribution of each feature to the final verdict for individual predictions.   </a:t>
            </a:r>
          </a:p>
        </p:txBody>
      </p:sp>
      <p:pic>
        <p:nvPicPr>
          <p:cNvPr id="5" name="Picture 4" descr="A graph with numbers and a bar&#10;&#10;Description automatically generated with medium confidence">
            <a:extLst>
              <a:ext uri="{FF2B5EF4-FFF2-40B4-BE49-F238E27FC236}">
                <a16:creationId xmlns:a16="http://schemas.microsoft.com/office/drawing/2014/main" id="{83D8234F-4937-886F-45A8-31A4AB4D7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6820" y="5725752"/>
            <a:ext cx="2119045" cy="86889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7607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2789-5FAB-C04D-AF73-D1E1CD91B636}"/>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7D0B290-B328-B5CE-B4A5-E59A3A9B0BE3}"/>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B411A9E-6AA2-A8C5-376E-6AB6AAF35121}"/>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a:t>
            </a:r>
            <a:r>
              <a:rPr lang="en-GB" sz="3200" b="1" dirty="0">
                <a:solidFill>
                  <a:schemeClr val="accent2"/>
                </a:solidFill>
                <a:latin typeface="CMR12"/>
              </a:rPr>
              <a:t>LIME</a:t>
            </a:r>
            <a:r>
              <a:rPr lang="en-GB" sz="1400" b="0" i="0" u="none" strike="noStrike" baseline="0" dirty="0">
                <a:latin typeface="CMR12"/>
              </a:rPr>
              <a:t>,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9DCCD81C-1D91-9E17-276A-D82F37C1DC8D}"/>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a:t>
            </a:r>
            <a:r>
              <a:rPr lang="en-GB" sz="3200" b="1" dirty="0">
                <a:solidFill>
                  <a:schemeClr val="accent2"/>
                </a:solidFill>
                <a:latin typeface="CMR12"/>
              </a:rPr>
              <a:t>LIME</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C720CE12-F089-F73B-6795-760E1137A658}"/>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LIME </a:t>
            </a:r>
            <a:r>
              <a:rPr lang="en-IE" dirty="0">
                <a:latin typeface="CMBX12"/>
              </a:rPr>
              <a:t>- </a:t>
            </a:r>
            <a:r>
              <a:rPr lang="en-GB" b="1" dirty="0">
                <a:solidFill>
                  <a:srgbClr val="0D0D0D"/>
                </a:solidFill>
                <a:latin typeface="Söhne"/>
              </a:rPr>
              <a:t>L</a:t>
            </a:r>
            <a:r>
              <a:rPr lang="en-GB" b="0" i="0" dirty="0">
                <a:solidFill>
                  <a:schemeClr val="bg1">
                    <a:lumMod val="50000"/>
                  </a:schemeClr>
                </a:solidFill>
                <a:effectLst/>
                <a:latin typeface="Söhne"/>
              </a:rPr>
              <a:t>ocal</a:t>
            </a:r>
            <a:r>
              <a:rPr lang="en-GB" b="0" i="0" dirty="0">
                <a:solidFill>
                  <a:srgbClr val="0D0D0D"/>
                </a:solidFill>
                <a:effectLst/>
                <a:latin typeface="Söhne"/>
              </a:rPr>
              <a:t> </a:t>
            </a:r>
            <a:r>
              <a:rPr lang="en-GB" b="1" i="0" dirty="0" err="1">
                <a:solidFill>
                  <a:srgbClr val="0D0D0D"/>
                </a:solidFill>
                <a:effectLst/>
                <a:latin typeface="Söhne"/>
              </a:rPr>
              <a:t>I</a:t>
            </a:r>
            <a:r>
              <a:rPr lang="en-GB" b="0" i="0" dirty="0" err="1">
                <a:solidFill>
                  <a:schemeClr val="bg1">
                    <a:lumMod val="50000"/>
                  </a:schemeClr>
                </a:solidFill>
                <a:effectLst/>
                <a:latin typeface="Söhne"/>
              </a:rPr>
              <a:t>nterpreable</a:t>
            </a:r>
            <a:r>
              <a:rPr lang="en-GB" b="0" i="0" dirty="0">
                <a:solidFill>
                  <a:srgbClr val="0D0D0D"/>
                </a:solidFill>
                <a:effectLst/>
                <a:latin typeface="Söhne"/>
              </a:rPr>
              <a:t> </a:t>
            </a:r>
            <a:r>
              <a:rPr lang="en-GB" b="1" i="0" dirty="0">
                <a:solidFill>
                  <a:srgbClr val="0D0D0D"/>
                </a:solidFill>
                <a:effectLst/>
                <a:latin typeface="Söhne"/>
              </a:rPr>
              <a:t>M</a:t>
            </a:r>
            <a:r>
              <a:rPr lang="en-GB" b="0" i="0" dirty="0">
                <a:solidFill>
                  <a:schemeClr val="bg1">
                    <a:lumMod val="50000"/>
                  </a:schemeClr>
                </a:solidFill>
                <a:effectLst/>
                <a:latin typeface="Söhne"/>
              </a:rPr>
              <a:t>odel-agnostic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Again focusing on one decision at a time, this approach creates a simpler model approximating how the original model prediction behaves. </a:t>
            </a:r>
          </a:p>
        </p:txBody>
      </p:sp>
      <p:pic>
        <p:nvPicPr>
          <p:cNvPr id="6" name="Picture 5" descr="A chart of a lime&#10;&#10;Description automatically generated with medium confidence">
            <a:extLst>
              <a:ext uri="{FF2B5EF4-FFF2-40B4-BE49-F238E27FC236}">
                <a16:creationId xmlns:a16="http://schemas.microsoft.com/office/drawing/2014/main" id="{43E29F9F-615F-9FBE-D878-5040453E9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486" y="5782024"/>
            <a:ext cx="2627966" cy="98372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041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1182</TotalTime>
  <Words>6317</Words>
  <Application>Microsoft Office PowerPoint</Application>
  <PresentationFormat>Custom</PresentationFormat>
  <Paragraphs>422</Paragraphs>
  <Slides>30</Slides>
  <Notes>28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Arial</vt:lpstr>
      <vt:lpstr>Cambria</vt:lpstr>
      <vt:lpstr>CMBX12</vt:lpstr>
      <vt:lpstr>CMR12</vt:lpstr>
      <vt:lpstr>CourierStd</vt:lpstr>
      <vt:lpstr>Lato</vt:lpstr>
      <vt:lpstr>LinLibertineTB</vt:lpstr>
      <vt:lpstr>Segoe UI</vt:lpstr>
      <vt:lpstr>Söhne</vt:lpstr>
      <vt:lpstr>STIXTwoText</vt:lpstr>
      <vt:lpstr>STIXTwoText-Bold</vt:lpstr>
      <vt:lpstr>STIXTwoText-Italic</vt:lpstr>
      <vt:lpstr>system-ui</vt:lpstr>
      <vt:lpstr>var(--jp-code-font-family)</vt:lpstr>
      <vt:lpstr>var(--jp-content-font-family)</vt:lpstr>
      <vt:lpstr>Wingdings</vt:lpstr>
      <vt:lpstr>Currency Symbols 16x9</vt:lpstr>
      <vt:lpstr>Explaining Credit Card Fraud Decisions in ML</vt:lpstr>
      <vt:lpstr>Motivation</vt:lpstr>
      <vt:lpstr>Motivation</vt:lpstr>
      <vt:lpstr>Background + Literature Review</vt:lpstr>
      <vt:lpstr>Background and Literature Review</vt:lpstr>
      <vt:lpstr>Chosen Research Problem</vt:lpstr>
      <vt:lpstr>Research Problem – Automate XAI Method Evaluation? </vt:lpstr>
      <vt:lpstr>Research Problem – Automate XAI Method Evaluation? </vt:lpstr>
      <vt:lpstr>Research Problem – Automate XAI Method Evaluation? </vt:lpstr>
      <vt:lpstr>Research Problem – Automate XAI Method Evaluation? </vt:lpstr>
      <vt:lpstr>Research Problem – Automate XAI Method Evaluation? </vt:lpstr>
      <vt:lpstr>Experiments</vt:lpstr>
      <vt:lpstr>XAI: Set Up Model + Verify XAI Methods</vt:lpstr>
      <vt:lpstr>XAI: Custom Metrics to Score Each Technique</vt:lpstr>
      <vt:lpstr>XAI: Custom Metrics to Score Each Technique</vt:lpstr>
      <vt:lpstr>XAI: Custom Metrics to Score Each Technique</vt:lpstr>
      <vt:lpstr>XAI: Custom Metrics to Score Each Technique</vt:lpstr>
      <vt:lpstr>Experiments: Implementation</vt:lpstr>
      <vt:lpstr>Experiment Structure</vt:lpstr>
      <vt:lpstr>Pre-Experiment Question: Meaningful XAI Output?</vt:lpstr>
      <vt:lpstr>Experiments: Results</vt:lpstr>
      <vt:lpstr>XAI Metric Scores</vt:lpstr>
      <vt:lpstr>Statistical Analysis of XAI Scores</vt:lpstr>
      <vt:lpstr>Contribution + Impact</vt:lpstr>
      <vt:lpstr>Contributions and Impact</vt:lpstr>
      <vt:lpstr>Contributions and Impact</vt:lpstr>
      <vt:lpstr>Future Work + Recommendations</vt:lpstr>
      <vt:lpstr>Future Work and Recommendations</vt:lpstr>
      <vt:lpstr>Questions?</vt:lpstr>
      <vt:lpstr>Question preparations…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Ciaran Finnegan</dc:creator>
  <cp:lastModifiedBy>Ciaran Finnegan</cp:lastModifiedBy>
  <cp:revision>95</cp:revision>
  <dcterms:created xsi:type="dcterms:W3CDTF">2024-02-06T21:07:42Z</dcterms:created>
  <dcterms:modified xsi:type="dcterms:W3CDTF">2024-03-11T21:10:32Z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defa4170-0d19-0005-0004-bc88714345d2_Enabled">
    <vt:lpwstr>true</vt:lpwstr>
  </property>
  <property fmtid="{D5CDD505-2E9C-101B-9397-08002B2CF9AE}" pid="4" name="MSIP_Label_defa4170-0d19-0005-0004-bc88714345d2_SetDate">
    <vt:lpwstr>2024-02-06T21:08:17Z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4bfc8473-b4f8-4a68-83c6-6b4fc5438261</vt:lpwstr>
  </property>
  <property fmtid="{D5CDD505-2E9C-101B-9397-08002B2CF9AE}" pid="8" name="MSIP_Label_defa4170-0d19-0005-0004-bc88714345d2_ActionId">
    <vt:lpwstr>e865e0f3-d30a-4993-a884-b76e45fb500b</vt:lpwstr>
  </property>
  <property fmtid="{D5CDD505-2E9C-101B-9397-08002B2CF9AE}" pid="9" name="MSIP_Label_defa4170-0d19-0005-0004-bc88714345d2_ContentBits">
    <vt:lpwstr>0</vt:lpwstr>
  </property>
</Properties>
</file>